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59"/>
  </p:notesMasterIdLst>
  <p:handoutMasterIdLst>
    <p:handoutMasterId r:id="rId60"/>
  </p:handoutMasterIdLst>
  <p:sldIdLst>
    <p:sldId id="256" r:id="rId5"/>
    <p:sldId id="711" r:id="rId6"/>
    <p:sldId id="712" r:id="rId7"/>
    <p:sldId id="715" r:id="rId8"/>
    <p:sldId id="716" r:id="rId9"/>
    <p:sldId id="773" r:id="rId10"/>
    <p:sldId id="767" r:id="rId11"/>
    <p:sldId id="774" r:id="rId12"/>
    <p:sldId id="781" r:id="rId13"/>
    <p:sldId id="782" r:id="rId14"/>
    <p:sldId id="783" r:id="rId15"/>
    <p:sldId id="784" r:id="rId16"/>
    <p:sldId id="791" r:id="rId17"/>
    <p:sldId id="793" r:id="rId18"/>
    <p:sldId id="785" r:id="rId19"/>
    <p:sldId id="792" r:id="rId20"/>
    <p:sldId id="786" r:id="rId21"/>
    <p:sldId id="794" r:id="rId22"/>
    <p:sldId id="787" r:id="rId23"/>
    <p:sldId id="795" r:id="rId24"/>
    <p:sldId id="788" r:id="rId25"/>
    <p:sldId id="796" r:id="rId26"/>
    <p:sldId id="789" r:id="rId27"/>
    <p:sldId id="797" r:id="rId28"/>
    <p:sldId id="790" r:id="rId29"/>
    <p:sldId id="798" r:id="rId30"/>
    <p:sldId id="799" r:id="rId31"/>
    <p:sldId id="800" r:id="rId32"/>
    <p:sldId id="801" r:id="rId33"/>
    <p:sldId id="804" r:id="rId34"/>
    <p:sldId id="803" r:id="rId35"/>
    <p:sldId id="809" r:id="rId36"/>
    <p:sldId id="811" r:id="rId37"/>
    <p:sldId id="812" r:id="rId38"/>
    <p:sldId id="813" r:id="rId39"/>
    <p:sldId id="814" r:id="rId40"/>
    <p:sldId id="815" r:id="rId41"/>
    <p:sldId id="802" r:id="rId42"/>
    <p:sldId id="805" r:id="rId43"/>
    <p:sldId id="806" r:id="rId44"/>
    <p:sldId id="807" r:id="rId45"/>
    <p:sldId id="816" r:id="rId46"/>
    <p:sldId id="808" r:id="rId47"/>
    <p:sldId id="817" r:id="rId48"/>
    <p:sldId id="818" r:id="rId49"/>
    <p:sldId id="819" r:id="rId50"/>
    <p:sldId id="823" r:id="rId51"/>
    <p:sldId id="824" r:id="rId52"/>
    <p:sldId id="778" r:id="rId53"/>
    <p:sldId id="820" r:id="rId54"/>
    <p:sldId id="821" r:id="rId55"/>
    <p:sldId id="822" r:id="rId56"/>
    <p:sldId id="780" r:id="rId57"/>
    <p:sldId id="825" r:id="rId58"/>
  </p:sldIdLst>
  <p:sldSz cx="9144000" cy="6858000" type="screen4x3"/>
  <p:notesSz cx="9928225" cy="6797675"/>
  <p:custDataLst>
    <p:tags r:id="rId6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8B8B"/>
    <a:srgbClr val="B21212"/>
    <a:srgbClr val="DE0000"/>
    <a:srgbClr val="FDC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tags" Target="tags/tag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handoutMaster" Target="handoutMasters/handout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13/07/2017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7/13/2017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extLst>
      <p:ext uri="{BB962C8B-B14F-4D97-AF65-F5344CB8AC3E}">
        <p14:creationId xmlns:p14="http://schemas.microsoft.com/office/powerpoint/2010/main" val="27677048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11</a:t>
            </a:fld>
            <a:endParaRPr lang="en-GB"/>
          </a:p>
        </p:txBody>
      </p:sp>
    </p:spTree>
    <p:extLst>
      <p:ext uri="{BB962C8B-B14F-4D97-AF65-F5344CB8AC3E}">
        <p14:creationId xmlns:p14="http://schemas.microsoft.com/office/powerpoint/2010/main" val="489913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extLst>
      <p:ext uri="{BB962C8B-B14F-4D97-AF65-F5344CB8AC3E}">
        <p14:creationId xmlns:p14="http://schemas.microsoft.com/office/powerpoint/2010/main" val="1022438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extLst>
      <p:ext uri="{BB962C8B-B14F-4D97-AF65-F5344CB8AC3E}">
        <p14:creationId xmlns:p14="http://schemas.microsoft.com/office/powerpoint/2010/main" val="22394265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extLst>
      <p:ext uri="{BB962C8B-B14F-4D97-AF65-F5344CB8AC3E}">
        <p14:creationId xmlns:p14="http://schemas.microsoft.com/office/powerpoint/2010/main" val="509448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33860348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424854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13072850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0561510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3320419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564493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22332438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153166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3647994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42924630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33388868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3901094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3616206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25517377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2613028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39638589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20496303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16385198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1883748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69012288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52</a:t>
            </a:fld>
            <a:endParaRPr lang="en-GB" dirty="0"/>
          </a:p>
        </p:txBody>
      </p:sp>
    </p:spTree>
    <p:extLst>
      <p:ext uri="{BB962C8B-B14F-4D97-AF65-F5344CB8AC3E}">
        <p14:creationId xmlns:p14="http://schemas.microsoft.com/office/powerpoint/2010/main" val="30776981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53</a:t>
            </a:fld>
            <a:endParaRPr lang="en-GB" dirty="0"/>
          </a:p>
        </p:txBody>
      </p:sp>
    </p:spTree>
    <p:extLst>
      <p:ext uri="{BB962C8B-B14F-4D97-AF65-F5344CB8AC3E}">
        <p14:creationId xmlns:p14="http://schemas.microsoft.com/office/powerpoint/2010/main" val="1594634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54</a:t>
            </a:fld>
            <a:endParaRPr lang="en-GB" dirty="0"/>
          </a:p>
        </p:txBody>
      </p:sp>
    </p:spTree>
    <p:extLst>
      <p:ext uri="{BB962C8B-B14F-4D97-AF65-F5344CB8AC3E}">
        <p14:creationId xmlns:p14="http://schemas.microsoft.com/office/powerpoint/2010/main" val="885997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5522069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9</a:t>
            </a:fld>
            <a:endParaRPr lang="en-GB"/>
          </a:p>
        </p:txBody>
      </p:sp>
    </p:spTree>
    <p:extLst>
      <p:ext uri="{BB962C8B-B14F-4D97-AF65-F5344CB8AC3E}">
        <p14:creationId xmlns:p14="http://schemas.microsoft.com/office/powerpoint/2010/main" val="814142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54.xml"/><Relationship Id="rId1" Type="http://schemas.openxmlformats.org/officeDocument/2006/relationships/slideMaster" Target="../slideMasters/slideMaster1.xml"/><Relationship Id="rId6" Type="http://schemas.openxmlformats.org/officeDocument/2006/relationships/slide" Target="../slides/slide53.xml"/><Relationship Id="rId5" Type="http://schemas.openxmlformats.org/officeDocument/2006/relationships/slide" Target="../slides/slide50.xml"/><Relationship Id="rId4" Type="http://schemas.openxmlformats.org/officeDocument/2006/relationships/slide" Target="../slides/slide4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884368" y="620688"/>
            <a:ext cx="936104"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Assessment</a:t>
            </a:r>
            <a:endParaRPr lang="en-GB" sz="104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5" y="620688"/>
            <a:ext cx="205026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P5 – Market Research Methods</a:t>
            </a:r>
            <a:endParaRPr lang="en-GB" sz="104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328338" y="620688"/>
            <a:ext cx="1752639"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P6 – Create P&amp;S Research</a:t>
            </a:r>
            <a:endParaRPr lang="en-GB" sz="104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141571" y="620688"/>
            <a:ext cx="1829702" cy="357190"/>
          </a:xfrm>
          <a:prstGeom prst="round2SameRect">
            <a:avLst/>
          </a:prstGeom>
          <a:gradFill>
            <a:gsLst>
              <a:gs pos="0">
                <a:srgbClr val="B21212"/>
              </a:gs>
              <a:gs pos="50000">
                <a:srgbClr val="C0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M2 – Assessing MR Choice</a:t>
            </a:r>
            <a:endParaRPr lang="en-GB" sz="1040" b="1" dirty="0">
              <a:latin typeface="Arial" panose="020B0604020202020204" pitchFamily="34" charset="0"/>
              <a:cs typeface="Arial" panose="020B0604020202020204" pitchFamily="34" charset="0"/>
            </a:endParaRPr>
          </a:p>
        </p:txBody>
      </p:sp>
      <p:sp>
        <p:nvSpPr>
          <p:cNvPr id="9" name="Round Same Side Corner Rectangle 8">
            <a:hlinkClick r:id="rId6" action="ppaction://hlinksldjump"/>
          </p:cNvPr>
          <p:cNvSpPr/>
          <p:nvPr userDrawn="1"/>
        </p:nvSpPr>
        <p:spPr>
          <a:xfrm>
            <a:off x="6031867" y="620688"/>
            <a:ext cx="1791907"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40" b="1" dirty="0" smtClean="0">
                <a:latin typeface="Arial" panose="020B0604020202020204" pitchFamily="34" charset="0"/>
                <a:cs typeface="Arial" panose="020B0604020202020204" pitchFamily="34" charset="0"/>
              </a:rPr>
              <a:t>D1 – Evaluating Questions</a:t>
            </a:r>
            <a:endParaRPr lang="en-GB" sz="104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extLst>
      <p:ext uri="{BB962C8B-B14F-4D97-AF65-F5344CB8AC3E}">
        <p14:creationId xmlns:p14="http://schemas.microsoft.com/office/powerpoint/2010/main" val="125033774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5"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 id="2147483712" r:id="rId3"/>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LO3%20-%20Tasks/5.4%20-%20Neurolinguistic%20Programming.pptx" TargetMode="External"/><Relationship Id="rId7" Type="http://schemas.openxmlformats.org/officeDocument/2006/relationships/image" Target="../media/image17.gi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jpeg"/><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hyperlink" Target="LO3%20-%20Tasks/5.4%20-%20Neurolinguistic%20Programming.pptx" TargetMode="External"/><Relationship Id="rId7" Type="http://schemas.openxmlformats.org/officeDocument/2006/relationships/image" Target="../media/image16.gi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5.jpeg"/><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www.gov.uk/" TargetMode="External"/><Relationship Id="rId7" Type="http://schemas.openxmlformats.org/officeDocument/2006/relationships/hyperlink" Target="http://www.iom3.org/uk-industry-organisations-trade-associations"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hyperlink" Target="http://www.egypt.gov.eg/english/home.aspx" TargetMode="External"/><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www.gallup.com/home.aspx" TargetMode="External"/><Relationship Id="rId5" Type="http://schemas.openxmlformats.org/officeDocument/2006/relationships/image" Target="../media/image40.png"/><Relationship Id="rId4" Type="http://schemas.openxmlformats.org/officeDocument/2006/relationships/hyperlink" Target="https://www.ipsos-mori.com/"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www.gallup.com/home.aspx" TargetMode="External"/><Relationship Id="rId5" Type="http://schemas.openxmlformats.org/officeDocument/2006/relationships/image" Target="../media/image40.png"/><Relationship Id="rId4" Type="http://schemas.openxmlformats.org/officeDocument/2006/relationships/hyperlink" Target="https://www.ipsos-mori.com/"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4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5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5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3" Type="http://schemas.openxmlformats.org/officeDocument/2006/relationships/hyperlink" Target="LO3%20-%20Tasks/LO3%20-%20Task%2001%20-%20Scenarios.docx"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LO3%20-%20Tasks/LO3%20-%20Task%2001%20-%20Scenarios.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5021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LO3 -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able 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Carry Out Market Research for Business Opportunities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00438"/>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05 – </a:t>
            </a:r>
            <a:r>
              <a:rPr lang="en-GB" sz="3400" b="1" dirty="0"/>
              <a:t>Marketing and market research</a:t>
            </a:r>
            <a:endParaRPr lang="en-GB" sz="3400" b="1" dirty="0" smtClean="0"/>
          </a:p>
          <a:p>
            <a:r>
              <a:rPr lang="en-GB" sz="3200" b="1" dirty="0">
                <a:solidFill>
                  <a:schemeClr val="tx1">
                    <a:lumMod val="50000"/>
                    <a:lumOff val="50000"/>
                  </a:schemeClr>
                </a:solidFill>
              </a:rPr>
              <a:t>2016 Specification - </a:t>
            </a:r>
            <a:r>
              <a:rPr lang="en-GB" sz="3200" b="1" dirty="0" smtClean="0">
                <a:solidFill>
                  <a:schemeClr val="tx1">
                    <a:lumMod val="50000"/>
                    <a:lumOff val="50000"/>
                  </a:schemeClr>
                </a:solidFill>
              </a:rPr>
              <a:t>F/507/8152 </a:t>
            </a:r>
            <a:endParaRPr lang="en-GB" sz="32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P5.2 – Market Research and Planning – Definition and Use</a:t>
            </a:r>
            <a:endParaRPr lang="en-US" sz="2800" b="1" dirty="0"/>
          </a:p>
        </p:txBody>
      </p:sp>
      <p:sp>
        <p:nvSpPr>
          <p:cNvPr id="3" name="Content Placeholder 2"/>
          <p:cNvSpPr>
            <a:spLocks noGrp="1"/>
          </p:cNvSpPr>
          <p:nvPr>
            <p:ph idx="4294967295"/>
          </p:nvPr>
        </p:nvSpPr>
        <p:spPr>
          <a:xfrm>
            <a:off x="251521" y="1052736"/>
            <a:ext cx="8568952" cy="4929188"/>
          </a:xfrm>
        </p:spPr>
        <p:txBody>
          <a:bodyPr>
            <a:noAutofit/>
          </a:bodyPr>
          <a:lstStyle/>
          <a:p>
            <a:pPr marL="285750" lvl="1" indent="-285750">
              <a:buSzPct val="68000"/>
              <a:buFont typeface="Wingdings 3"/>
              <a:buChar char=""/>
            </a:pPr>
            <a:r>
              <a:rPr lang="en-GB" sz="1770" b="1" dirty="0" smtClean="0">
                <a:latin typeface="Arial" panose="020B0604020202020204" pitchFamily="34" charset="0"/>
                <a:cs typeface="Arial" panose="020B0604020202020204" pitchFamily="34" charset="0"/>
              </a:rPr>
              <a:t>Information </a:t>
            </a:r>
            <a:r>
              <a:rPr lang="en-GB" sz="1770" b="1" dirty="0">
                <a:latin typeface="Arial" panose="020B0604020202020204" pitchFamily="34" charset="0"/>
                <a:cs typeface="Arial" panose="020B0604020202020204" pitchFamily="34" charset="0"/>
              </a:rPr>
              <a:t>on </a:t>
            </a:r>
            <a:r>
              <a:rPr lang="en-GB" sz="1770" b="1" dirty="0" smtClean="0">
                <a:latin typeface="Arial" panose="020B0604020202020204" pitchFamily="34" charset="0"/>
                <a:cs typeface="Arial" panose="020B0604020202020204" pitchFamily="34" charset="0"/>
              </a:rPr>
              <a:t>customers </a:t>
            </a:r>
            <a:r>
              <a:rPr lang="en-GB" sz="1770" dirty="0" smtClean="0">
                <a:latin typeface="Arial" panose="020B0604020202020204" pitchFamily="34" charset="0"/>
                <a:cs typeface="Arial" panose="020B0604020202020204" pitchFamily="34" charset="0"/>
              </a:rPr>
              <a:t>- </a:t>
            </a:r>
            <a:r>
              <a:rPr lang="en-GB" sz="1770" dirty="0">
                <a:latin typeface="Arial" panose="020B0604020202020204" pitchFamily="34" charset="0"/>
                <a:cs typeface="Arial" panose="020B0604020202020204" pitchFamily="34" charset="0"/>
              </a:rPr>
              <a:t>Collecting all of this market research would be a massive waste of resources unless it is </a:t>
            </a:r>
            <a:r>
              <a:rPr lang="en-GB" sz="1770" dirty="0" smtClean="0">
                <a:latin typeface="Arial" panose="020B0604020202020204" pitchFamily="34" charset="0"/>
                <a:cs typeface="Arial" panose="020B0604020202020204" pitchFamily="34" charset="0"/>
              </a:rPr>
              <a:t>used. How </a:t>
            </a:r>
            <a:r>
              <a:rPr lang="en-GB" sz="1770" dirty="0">
                <a:latin typeface="Arial" panose="020B0604020202020204" pitchFamily="34" charset="0"/>
                <a:cs typeface="Arial" panose="020B0604020202020204" pitchFamily="34" charset="0"/>
              </a:rPr>
              <a:t>it is used very much depends on why the research was carried out in the first place and what data was deemed to be </a:t>
            </a:r>
            <a:r>
              <a:rPr lang="en-GB" sz="1770" dirty="0" smtClean="0">
                <a:latin typeface="Arial" panose="020B0604020202020204" pitchFamily="34" charset="0"/>
                <a:cs typeface="Arial" panose="020B0604020202020204" pitchFamily="34" charset="0"/>
              </a:rPr>
              <a:t>necessary</a:t>
            </a:r>
          </a:p>
          <a:p>
            <a:pPr lvl="1"/>
            <a:r>
              <a:rPr lang="en-GB" sz="1770" dirty="0">
                <a:latin typeface="Arial" panose="020B0604020202020204" pitchFamily="34" charset="0"/>
                <a:cs typeface="Arial" panose="020B0604020202020204" pitchFamily="34" charset="0"/>
              </a:rPr>
              <a:t>Understanding customer preferences so that businesses can better meet these</a:t>
            </a:r>
          </a:p>
          <a:p>
            <a:pPr lvl="1"/>
            <a:r>
              <a:rPr lang="en-GB" sz="1770" dirty="0">
                <a:latin typeface="Arial" panose="020B0604020202020204" pitchFamily="34" charset="0"/>
                <a:cs typeface="Arial" panose="020B0604020202020204" pitchFamily="34" charset="0"/>
              </a:rPr>
              <a:t>Understanding customers/potential customers/market/populations lifestyles and aspirations</a:t>
            </a:r>
          </a:p>
          <a:p>
            <a:pPr lvl="2"/>
            <a:r>
              <a:rPr lang="en-GB" sz="1770" dirty="0">
                <a:latin typeface="Arial" panose="020B0604020202020204" pitchFamily="34" charset="0"/>
                <a:cs typeface="Arial" panose="020B0604020202020204" pitchFamily="34" charset="0"/>
              </a:rPr>
              <a:t>Lifestyles can be classified using a couple of tools – ACORN and MOSAIC</a:t>
            </a:r>
          </a:p>
          <a:p>
            <a:pPr marL="285750" lvl="1" indent="-285750">
              <a:buSzPct val="68000"/>
              <a:buFont typeface="Wingdings 3"/>
              <a:buChar char=""/>
            </a:pPr>
            <a:r>
              <a:rPr lang="en-US" sz="1770" b="1" dirty="0" smtClean="0">
                <a:latin typeface="Arial" panose="020B0604020202020204" pitchFamily="34" charset="0"/>
                <a:cs typeface="Arial" panose="020B0604020202020204" pitchFamily="34" charset="0"/>
              </a:rPr>
              <a:t>ACORN</a:t>
            </a:r>
            <a:r>
              <a:rPr lang="en-US" sz="1770" dirty="0" smtClean="0">
                <a:latin typeface="Arial" panose="020B0604020202020204" pitchFamily="34" charset="0"/>
                <a:cs typeface="Arial" panose="020B0604020202020204" pitchFamily="34" charset="0"/>
              </a:rPr>
              <a:t> </a:t>
            </a:r>
            <a:r>
              <a:rPr lang="en-US" sz="1770" dirty="0">
                <a:latin typeface="Arial" panose="020B0604020202020204" pitchFamily="34" charset="0"/>
                <a:cs typeface="Arial" panose="020B0604020202020204" pitchFamily="34" charset="0"/>
              </a:rPr>
              <a:t>(acronym for </a:t>
            </a:r>
            <a:r>
              <a:rPr lang="en-US" sz="1770" b="1" dirty="0">
                <a:latin typeface="Arial" panose="020B0604020202020204" pitchFamily="34" charset="0"/>
                <a:cs typeface="Arial" panose="020B0604020202020204" pitchFamily="34" charset="0"/>
              </a:rPr>
              <a:t>A Classification Of Residential Neighbourhoods</a:t>
            </a:r>
            <a:r>
              <a:rPr lang="en-US" sz="1770" dirty="0">
                <a:latin typeface="Arial" panose="020B0604020202020204" pitchFamily="34" charset="0"/>
                <a:cs typeface="Arial" panose="020B0604020202020204" pitchFamily="34" charset="0"/>
              </a:rPr>
              <a:t>) is a </a:t>
            </a:r>
            <a:r>
              <a:rPr lang="en-US" sz="1770" dirty="0" smtClean="0">
                <a:latin typeface="Arial" panose="020B0604020202020204" pitchFamily="34" charset="0"/>
                <a:cs typeface="Arial" panose="020B0604020202020204" pitchFamily="34" charset="0"/>
              </a:rPr>
              <a:t>geo-demographic </a:t>
            </a:r>
            <a:r>
              <a:rPr lang="en-US" sz="1770" dirty="0">
                <a:latin typeface="Arial" panose="020B0604020202020204" pitchFamily="34" charset="0"/>
                <a:cs typeface="Arial" panose="020B0604020202020204" pitchFamily="34" charset="0"/>
              </a:rPr>
              <a:t>information system categorising all United Kingdom postcodes into various types based upon census data and other information such as lifestyle surveys - sold to businesses, health and local authorities typically for marketing and planning </a:t>
            </a:r>
            <a:r>
              <a:rPr lang="en-US" sz="1770" dirty="0" smtClean="0">
                <a:latin typeface="Arial" panose="020B0604020202020204" pitchFamily="34" charset="0"/>
                <a:cs typeface="Arial" panose="020B0604020202020204" pitchFamily="34" charset="0"/>
              </a:rPr>
              <a:t>purposes.</a:t>
            </a:r>
          </a:p>
          <a:p>
            <a:pPr marL="285750" lvl="1" indent="-285750">
              <a:buSzPct val="68000"/>
              <a:buFont typeface="Wingdings 3"/>
              <a:buChar char=""/>
            </a:pPr>
            <a:r>
              <a:rPr lang="en-US" sz="1770" dirty="0" smtClean="0">
                <a:latin typeface="Arial" panose="020B0604020202020204" pitchFamily="34" charset="0"/>
                <a:cs typeface="Arial" panose="020B0604020202020204" pitchFamily="34" charset="0"/>
              </a:rPr>
              <a:t>Using this information will allow the company to target the specific customer and therefor increasing profit and sales potential. You would not open a BMW store in a poor area or a Poundshop in an expensive area. Similarly you would advertise food in the evenings (dinner time), home and personal insurance at 4-5pm, alcohol on Friday and Saturday and holiday destination from April onwards.</a:t>
            </a:r>
            <a:endParaRPr lang="en-GB" sz="177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123478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P5.2 – Market Research and Planning – Definition and Use</a:t>
            </a:r>
            <a:endParaRPr lang="en-US" sz="2800" b="1" dirty="0"/>
          </a:p>
        </p:txBody>
      </p:sp>
      <p:sp>
        <p:nvSpPr>
          <p:cNvPr id="3" name="Content Placeholder 2"/>
          <p:cNvSpPr>
            <a:spLocks noGrp="1"/>
          </p:cNvSpPr>
          <p:nvPr>
            <p:ph idx="4294967295"/>
          </p:nvPr>
        </p:nvSpPr>
        <p:spPr>
          <a:xfrm>
            <a:off x="251520" y="1052736"/>
            <a:ext cx="8785225" cy="4929188"/>
          </a:xfrm>
        </p:spPr>
        <p:txBody>
          <a:bodyPr>
            <a:noAutofit/>
          </a:bodyPr>
          <a:lstStyle/>
          <a:p>
            <a:pPr marL="255588" indent="-255588">
              <a:spcAft>
                <a:spcPts val="300"/>
              </a:spcAft>
            </a:pPr>
            <a:r>
              <a:rPr lang="en-GB" sz="1800" b="1" dirty="0" smtClean="0"/>
              <a:t>Competitors’ actions and performance - </a:t>
            </a:r>
            <a:r>
              <a:rPr lang="en-GB" sz="1800" dirty="0" smtClean="0"/>
              <a:t>If the market is highly competitive, such as dairy farming, it is difficult for an individual farmer to achieve a high market share. For this reason, many farmers are now starting to target niche markets, such as sales through farmers’ markets, in which there is less direct competition.</a:t>
            </a:r>
          </a:p>
          <a:p>
            <a:pPr marL="255588" indent="-255588">
              <a:spcAft>
                <a:spcPts val="300"/>
              </a:spcAft>
            </a:pPr>
            <a:r>
              <a:rPr lang="en-GB" sz="1800" b="1" dirty="0" smtClean="0"/>
              <a:t>Scrutinising </a:t>
            </a:r>
            <a:r>
              <a:rPr lang="en-GB" sz="1800" b="1" dirty="0"/>
              <a:t>competitor’s </a:t>
            </a:r>
            <a:r>
              <a:rPr lang="en-GB" sz="1800" b="1" dirty="0" smtClean="0"/>
              <a:t>activities </a:t>
            </a:r>
            <a:r>
              <a:rPr lang="en-GB" sz="1800" dirty="0" smtClean="0"/>
              <a:t>- Questionnaires </a:t>
            </a:r>
            <a:r>
              <a:rPr lang="en-GB" sz="1800" dirty="0"/>
              <a:t>and information gathered from quantitative and qualitative data can be used to find out what a company is doing wrong such as shipping goods, price, location and also what a competitor is doing well. This could benefit a company such as Amazon when they are selling their Kindle reader know that their customers prefer buying e-books from </a:t>
            </a:r>
            <a:r>
              <a:rPr lang="en-GB" sz="1800" dirty="0" err="1"/>
              <a:t>Waterstones</a:t>
            </a:r>
            <a:r>
              <a:rPr lang="en-GB" sz="1800" dirty="0"/>
              <a:t> rather than from them because they have a more extensive range and they are 10 pence cheaper.  Amazon could use this information to make their e-books cheaper and improve their range also so they can draw more customers back to them to buy e-books. </a:t>
            </a:r>
            <a:endParaRPr lang="en-GB" sz="1800" dirty="0" smtClean="0"/>
          </a:p>
          <a:p>
            <a:pPr marL="255588" indent="-255588">
              <a:spcAft>
                <a:spcPts val="300"/>
              </a:spcAft>
            </a:pPr>
            <a:r>
              <a:rPr lang="en-GB" sz="1800" dirty="0" smtClean="0"/>
              <a:t>Everything costs money and knowing what your rivals are doing, when they are doing it, and what they are doing successfully will benefit your own campaign.</a:t>
            </a:r>
          </a:p>
          <a:p>
            <a:pPr marL="255588" indent="-255588">
              <a:spcAft>
                <a:spcPts val="300"/>
              </a:spcAft>
            </a:pPr>
            <a:r>
              <a:rPr lang="en-US" sz="1800" b="1" dirty="0" smtClean="0"/>
              <a:t>Gain </a:t>
            </a:r>
            <a:r>
              <a:rPr lang="en-US" sz="1800" b="1" dirty="0"/>
              <a:t>better understanding of </a:t>
            </a:r>
            <a:r>
              <a:rPr lang="en-US" sz="1800" b="1" dirty="0" smtClean="0"/>
              <a:t>market </a:t>
            </a:r>
            <a:r>
              <a:rPr lang="en-US" sz="1800" dirty="0" smtClean="0"/>
              <a:t>– Some companies like new companies use market research to find out what the market is like</a:t>
            </a:r>
            <a:r>
              <a:rPr lang="en-GB" sz="1800" dirty="0" smtClean="0"/>
              <a:t>, to see what competitors exist, what they are doing, how fierce the competition is and what their competition is doing to maintain a foothold. They do this looking and asking. E.g. a school would look at another schools OFSTED report to find out what they are doing well, this is standard market research.</a:t>
            </a:r>
            <a:endParaRPr lang="en-GB" sz="1800" dirty="0"/>
          </a:p>
          <a:p>
            <a:pPr marL="255588" indent="-255588">
              <a:spcAft>
                <a:spcPts val="300"/>
              </a:spcAft>
            </a:pPr>
            <a:endParaRPr lang="en-GB" sz="1800" dirty="0"/>
          </a:p>
        </p:txBody>
      </p:sp>
    </p:spTree>
    <p:extLst>
      <p:ext uri="{BB962C8B-B14F-4D97-AF65-F5344CB8AC3E}">
        <p14:creationId xmlns:p14="http://schemas.microsoft.com/office/powerpoint/2010/main" val="71344961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P5.2 – Market Research and Planning – Definition and Use</a:t>
            </a:r>
            <a:endParaRPr lang="en-US" sz="2800" b="1" dirty="0"/>
          </a:p>
        </p:txBody>
      </p:sp>
      <p:sp>
        <p:nvSpPr>
          <p:cNvPr id="3" name="Content Placeholder 2"/>
          <p:cNvSpPr>
            <a:spLocks noGrp="1"/>
          </p:cNvSpPr>
          <p:nvPr>
            <p:ph idx="4294967295"/>
          </p:nvPr>
        </p:nvSpPr>
        <p:spPr>
          <a:xfrm>
            <a:off x="251271" y="1092100"/>
            <a:ext cx="8785225" cy="4929188"/>
          </a:xfrm>
        </p:spPr>
        <p:txBody>
          <a:bodyPr>
            <a:noAutofit/>
          </a:bodyPr>
          <a:lstStyle/>
          <a:p>
            <a:pPr marL="255588" indent="-255588"/>
            <a:r>
              <a:rPr lang="en-GB" sz="1700" b="1" dirty="0" smtClean="0"/>
              <a:t>Contribution </a:t>
            </a:r>
            <a:r>
              <a:rPr lang="en-GB" sz="1700" b="1" dirty="0"/>
              <a:t>to decision making </a:t>
            </a:r>
            <a:r>
              <a:rPr lang="en-GB" sz="1700" b="1" dirty="0" smtClean="0"/>
              <a:t>process</a:t>
            </a:r>
            <a:r>
              <a:rPr lang="en-GB" sz="1700" b="1" dirty="0"/>
              <a:t> </a:t>
            </a:r>
            <a:r>
              <a:rPr lang="en-GB" sz="1700" dirty="0" smtClean="0"/>
              <a:t>- DMU’s </a:t>
            </a:r>
            <a:r>
              <a:rPr lang="en-GB" sz="1700" dirty="0"/>
              <a:t>or decision making units are a group of people who analyse market research and are involved in the decision making process. </a:t>
            </a:r>
            <a:endParaRPr lang="en-GB" sz="1700" dirty="0" smtClean="0"/>
          </a:p>
          <a:p>
            <a:pPr marL="613220" lvl="1" indent="-357188"/>
            <a:r>
              <a:rPr lang="en-GB" sz="1700" dirty="0" smtClean="0"/>
              <a:t>The </a:t>
            </a:r>
            <a:r>
              <a:rPr lang="en-GB" sz="1700" dirty="0"/>
              <a:t>members of a household are a DMU with regard to which television show to watch</a:t>
            </a:r>
          </a:p>
          <a:p>
            <a:pPr marL="613220" lvl="1" indent="-357188"/>
            <a:r>
              <a:rPr lang="en-GB" sz="1700" dirty="0"/>
              <a:t>Women are most often the DMU for cosmetics and men for shaving </a:t>
            </a:r>
            <a:r>
              <a:rPr lang="en-GB" sz="1700" dirty="0" smtClean="0"/>
              <a:t>cream</a:t>
            </a:r>
          </a:p>
          <a:p>
            <a:pPr marL="255588" indent="-255588"/>
            <a:r>
              <a:rPr lang="en-GB" sz="1700" dirty="0" smtClean="0"/>
              <a:t>Marketers </a:t>
            </a:r>
            <a:r>
              <a:rPr lang="en-GB" sz="1700" dirty="0"/>
              <a:t>need to know who participates in a decision and the relative influence of each in order to create advertising that influences that decision. </a:t>
            </a:r>
          </a:p>
          <a:p>
            <a:pPr marL="255588" indent="-255588"/>
            <a:r>
              <a:rPr lang="en-GB" sz="1700" dirty="0"/>
              <a:t>Organisations use this information to target their production / advertising / etc... towards the necessary target </a:t>
            </a:r>
            <a:r>
              <a:rPr lang="en-GB" sz="1700" dirty="0" smtClean="0"/>
              <a:t>groups using Market Segmentation. This </a:t>
            </a:r>
            <a:r>
              <a:rPr lang="en-GB" sz="1700" dirty="0"/>
              <a:t>can take place based on size, region, value, public/private/voluntary sector, product and industry</a:t>
            </a:r>
          </a:p>
          <a:p>
            <a:pPr marL="255588" indent="-255588"/>
            <a:r>
              <a:rPr lang="en-GB" sz="1700" dirty="0" smtClean="0"/>
              <a:t>This </a:t>
            </a:r>
            <a:r>
              <a:rPr lang="en-GB" sz="1700" dirty="0"/>
              <a:t>can be useful for companies who need to improve their business. For example like Gordon Ramsay’s Kitchen Nightmares where Gordon Ramsay goes into a restaurant that is failing both financially and in their sale of food and teaches the staff and the managers how to improve their food so that they can improve their profit and increase the amount of customers coming to their store. This can help a company improve by increasing their sales and profit by just paying one outsider to come in and improve their business.  </a:t>
            </a:r>
            <a:endParaRPr lang="en-GB" sz="1700" dirty="0" smtClean="0"/>
          </a:p>
          <a:p>
            <a:pPr marL="0" indent="0">
              <a:buNone/>
            </a:pPr>
            <a:r>
              <a:rPr lang="en-GB" sz="1700" b="1" dirty="0" smtClean="0">
                <a:solidFill>
                  <a:srgbClr val="FF0000"/>
                </a:solidFill>
              </a:rPr>
              <a:t>P5.2 </a:t>
            </a:r>
            <a:r>
              <a:rPr lang="en-GB" sz="1700" b="1" dirty="0">
                <a:solidFill>
                  <a:srgbClr val="FF0000"/>
                </a:solidFill>
              </a:rPr>
              <a:t>– Task </a:t>
            </a:r>
            <a:r>
              <a:rPr lang="en-GB" sz="1700" b="1" dirty="0" smtClean="0">
                <a:solidFill>
                  <a:srgbClr val="FF0000"/>
                </a:solidFill>
              </a:rPr>
              <a:t>02 – </a:t>
            </a:r>
            <a:r>
              <a:rPr lang="en-GB" sz="1700" dirty="0" smtClean="0">
                <a:solidFill>
                  <a:srgbClr val="FF0000"/>
                </a:solidFill>
              </a:rPr>
              <a:t>Define Market Research and what a Market Research proposal is in terms of Customers, Market Understanding, Competitors and Decision Making.</a:t>
            </a:r>
            <a:endParaRPr lang="en-GB" sz="1700" dirty="0">
              <a:solidFill>
                <a:srgbClr val="FF0000"/>
              </a:solidFill>
            </a:endParaRPr>
          </a:p>
          <a:p>
            <a:pPr marL="255588" indent="-255588"/>
            <a:endParaRPr lang="en-GB" sz="1700" dirty="0"/>
          </a:p>
          <a:p>
            <a:endParaRPr lang="en-GB" sz="1700" dirty="0" smtClean="0"/>
          </a:p>
        </p:txBody>
      </p:sp>
      <p:graphicFrame>
        <p:nvGraphicFramePr>
          <p:cNvPr id="4" name="Table 3"/>
          <p:cNvGraphicFramePr>
            <a:graphicFrameLocks noGrp="1"/>
          </p:cNvGraphicFramePr>
          <p:nvPr>
            <p:extLst>
              <p:ext uri="{D42A27DB-BD31-4B8C-83A1-F6EECF244321}">
                <p14:modId xmlns:p14="http://schemas.microsoft.com/office/powerpoint/2010/main" val="1866416406"/>
              </p:ext>
            </p:extLst>
          </p:nvPr>
        </p:nvGraphicFramePr>
        <p:xfrm>
          <a:off x="251520" y="6151200"/>
          <a:ext cx="8568951" cy="518160"/>
        </p:xfrm>
        <a:graphic>
          <a:graphicData uri="http://schemas.openxmlformats.org/drawingml/2006/table">
            <a:tbl>
              <a:tblPr firstRow="1" bandRow="1">
                <a:tableStyleId>{5C22544A-7EE6-4342-B048-85BDC9FD1C3A}</a:tableStyleId>
              </a:tblPr>
              <a:tblGrid>
                <a:gridCol w="1512168"/>
                <a:gridCol w="2520280"/>
                <a:gridCol w="2304256"/>
                <a:gridCol w="2232247"/>
              </a:tblGrid>
              <a:tr h="370840">
                <a:tc>
                  <a:txBody>
                    <a:bodyPr/>
                    <a:lstStyle/>
                    <a:p>
                      <a:pPr algn="ctr"/>
                      <a:r>
                        <a:rPr lang="en-GB" sz="1400" b="1" dirty="0" smtClean="0">
                          <a:latin typeface="Arial" panose="020B0604020202020204" pitchFamily="34" charset="0"/>
                          <a:cs typeface="Arial" panose="020B0604020202020204" pitchFamily="34" charset="0"/>
                        </a:rPr>
                        <a:t>Information on customers </a:t>
                      </a:r>
                      <a:endParaRPr lang="en-GB" sz="1400" dirty="0">
                        <a:latin typeface="Arial" panose="020B0604020202020204" pitchFamily="34" charset="0"/>
                        <a:cs typeface="Arial" panose="020B0604020202020204" pitchFamily="34" charset="0"/>
                      </a:endParaRPr>
                    </a:p>
                  </a:txBody>
                  <a:tcPr/>
                </a:tc>
                <a:tc>
                  <a:txBody>
                    <a:bodyPr/>
                    <a:lstStyle/>
                    <a:p>
                      <a:pPr algn="ctr"/>
                      <a:r>
                        <a:rPr lang="en-US" sz="1400" dirty="0" smtClean="0"/>
                        <a:t>Gain better understanding of market </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b="1" dirty="0" smtClean="0">
                          <a:latin typeface="Arial" panose="020B0604020202020204" pitchFamily="34" charset="0"/>
                          <a:cs typeface="Arial" panose="020B0604020202020204" pitchFamily="34" charset="0"/>
                        </a:rPr>
                        <a:t>Competitors’ actions and performance </a:t>
                      </a:r>
                      <a:endParaRPr lang="en-GB" sz="1400" dirty="0">
                        <a:latin typeface="Arial" panose="020B0604020202020204" pitchFamily="34" charset="0"/>
                        <a:cs typeface="Arial" panose="020B0604020202020204" pitchFamily="34" charset="0"/>
                      </a:endParaRPr>
                    </a:p>
                  </a:txBody>
                  <a:tcPr/>
                </a:tc>
                <a:tc>
                  <a:txBody>
                    <a:bodyPr/>
                    <a:lstStyle/>
                    <a:p>
                      <a:pPr algn="ctr"/>
                      <a:r>
                        <a:rPr lang="en-GB" sz="1400" b="1" dirty="0" smtClean="0">
                          <a:latin typeface="Arial" panose="020B0604020202020204" pitchFamily="34" charset="0"/>
                          <a:cs typeface="Arial" panose="020B0604020202020204" pitchFamily="34" charset="0"/>
                        </a:rPr>
                        <a:t>Contribution to decision making process </a:t>
                      </a:r>
                      <a:endParaRPr lang="en-GB" sz="1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81555311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P5.2 – Market Research Proposal – Definition and Use</a:t>
            </a:r>
            <a:endParaRPr lang="en-US" sz="2800" b="1" dirty="0"/>
          </a:p>
        </p:txBody>
      </p:sp>
      <p:sp>
        <p:nvSpPr>
          <p:cNvPr id="3" name="Content Placeholder 2"/>
          <p:cNvSpPr>
            <a:spLocks noGrp="1"/>
          </p:cNvSpPr>
          <p:nvPr>
            <p:ph idx="4294967295"/>
          </p:nvPr>
        </p:nvSpPr>
        <p:spPr>
          <a:xfrm>
            <a:off x="251272" y="1092100"/>
            <a:ext cx="8567712" cy="4929188"/>
          </a:xfrm>
        </p:spPr>
        <p:txBody>
          <a:bodyPr>
            <a:noAutofit/>
          </a:bodyPr>
          <a:lstStyle/>
          <a:p>
            <a:pPr marL="285750" indent="-285750">
              <a:spcAft>
                <a:spcPts val="300"/>
              </a:spcAft>
              <a:buClr>
                <a:srgbClr val="00B050"/>
              </a:buClr>
              <a:buFont typeface="Wingdings 3" panose="05040102010807070707" pitchFamily="18" charset="2"/>
              <a:buChar char=""/>
            </a:pPr>
            <a:r>
              <a:rPr lang="en-GB" sz="1400" b="1" dirty="0" smtClean="0">
                <a:latin typeface="Arial" panose="020B0604020202020204" pitchFamily="34" charset="0"/>
                <a:cs typeface="Arial" panose="020B0604020202020204" pitchFamily="34" charset="0"/>
              </a:rPr>
              <a:t>Market Research proposal </a:t>
            </a:r>
            <a:r>
              <a:rPr lang="en-GB" sz="1400" dirty="0" smtClean="0">
                <a:latin typeface="Arial" panose="020B0604020202020204" pitchFamily="34" charset="0"/>
                <a:cs typeface="Arial" panose="020B0604020202020204" pitchFamily="34" charset="0"/>
              </a:rPr>
              <a:t>- </a:t>
            </a:r>
            <a:r>
              <a:rPr lang="en-US" sz="1400" dirty="0" smtClean="0">
                <a:latin typeface="Arial" panose="020B0604020202020204" pitchFamily="34" charset="0"/>
                <a:cs typeface="Arial" panose="020B0604020202020204" pitchFamily="34" charset="0"/>
              </a:rPr>
              <a:t>A </a:t>
            </a:r>
            <a:r>
              <a:rPr lang="en-US" sz="1400" dirty="0">
                <a:latin typeface="Arial" panose="020B0604020202020204" pitchFamily="34" charset="0"/>
                <a:cs typeface="Arial" panose="020B0604020202020204" pitchFamily="34" charset="0"/>
              </a:rPr>
              <a:t>marketing research proposal can be defined as,</a:t>
            </a:r>
          </a:p>
          <a:p>
            <a:pPr marL="285750" indent="-285750">
              <a:spcAft>
                <a:spcPts val="300"/>
              </a:spcAft>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a:t>
            </a:r>
            <a:r>
              <a:rPr lang="en-US" sz="1400" dirty="0">
                <a:latin typeface="Arial" panose="020B0604020202020204" pitchFamily="34" charset="0"/>
                <a:cs typeface="Arial" panose="020B0604020202020204" pitchFamily="34" charset="0"/>
              </a:rPr>
              <a:t>A plan that offers ideas for conducting </a:t>
            </a:r>
            <a:r>
              <a:rPr lang="en-US" sz="1400" dirty="0" smtClean="0">
                <a:latin typeface="Arial" panose="020B0604020202020204" pitchFamily="34" charset="0"/>
                <a:cs typeface="Arial" panose="020B0604020202020204" pitchFamily="34" charset="0"/>
              </a:rPr>
              <a:t>research” or “</a:t>
            </a:r>
            <a:r>
              <a:rPr lang="en-US" sz="1400" dirty="0">
                <a:latin typeface="Arial" panose="020B0604020202020204" pitchFamily="34" charset="0"/>
                <a:cs typeface="Arial" panose="020B0604020202020204" pitchFamily="34" charset="0"/>
              </a:rPr>
              <a:t>A marketing research proposal details the who, the what, the where, the when and the how of research and the information and costs associated with it”.</a:t>
            </a:r>
          </a:p>
          <a:p>
            <a:pPr marL="285750" indent="-285750">
              <a:spcAft>
                <a:spcPts val="300"/>
              </a:spcAft>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Before </a:t>
            </a:r>
            <a:r>
              <a:rPr lang="en-US" sz="1400" dirty="0">
                <a:latin typeface="Arial" panose="020B0604020202020204" pitchFamily="34" charset="0"/>
                <a:cs typeface="Arial" panose="020B0604020202020204" pitchFamily="34" charset="0"/>
              </a:rPr>
              <a:t>carrying out marketing research </a:t>
            </a:r>
            <a:r>
              <a:rPr lang="en-US" sz="1400" dirty="0" smtClean="0">
                <a:latin typeface="Arial" panose="020B0604020202020204" pitchFamily="34" charset="0"/>
                <a:cs typeface="Arial" panose="020B0604020202020204" pitchFamily="34" charset="0"/>
              </a:rPr>
              <a:t>the </a:t>
            </a:r>
            <a:r>
              <a:rPr lang="en-US" sz="1400" dirty="0">
                <a:latin typeface="Arial" panose="020B0604020202020204" pitchFamily="34" charset="0"/>
                <a:cs typeface="Arial" panose="020B0604020202020204" pitchFamily="34" charset="0"/>
              </a:rPr>
              <a:t>researcher is supposed to write a marketing research </a:t>
            </a:r>
            <a:r>
              <a:rPr lang="en-US" sz="1400" dirty="0" smtClean="0">
                <a:latin typeface="Arial" panose="020B0604020202020204" pitchFamily="34" charset="0"/>
                <a:cs typeface="Arial" panose="020B0604020202020204" pitchFamily="34" charset="0"/>
              </a:rPr>
              <a:t>proposal to provide </a:t>
            </a:r>
            <a:r>
              <a:rPr lang="en-US" sz="1400" dirty="0">
                <a:latin typeface="Arial" panose="020B0604020202020204" pitchFamily="34" charset="0"/>
                <a:cs typeface="Arial" panose="020B0604020202020204" pitchFamily="34" charset="0"/>
              </a:rPr>
              <a:t>an overview of your </a:t>
            </a:r>
            <a:r>
              <a:rPr lang="en-US" sz="1400" dirty="0" smtClean="0">
                <a:latin typeface="Arial" panose="020B0604020202020204" pitchFamily="34" charset="0"/>
                <a:cs typeface="Arial" panose="020B0604020202020204" pitchFamily="34" charset="0"/>
              </a:rPr>
              <a:t>marketing idea.</a:t>
            </a:r>
            <a:endParaRPr lang="en-US" sz="1400" dirty="0">
              <a:latin typeface="Arial" panose="020B0604020202020204" pitchFamily="34" charset="0"/>
              <a:cs typeface="Arial" panose="020B0604020202020204" pitchFamily="34" charset="0"/>
            </a:endParaRPr>
          </a:p>
          <a:p>
            <a:pPr marL="0" indent="0">
              <a:spcAft>
                <a:spcPts val="300"/>
              </a:spcAft>
              <a:buClr>
                <a:srgbClr val="00B050"/>
              </a:buClr>
              <a:buNone/>
            </a:pPr>
            <a:r>
              <a:rPr lang="en-US" sz="1400" b="1" dirty="0" smtClean="0">
                <a:latin typeface="Arial" panose="020B0604020202020204" pitchFamily="34" charset="0"/>
                <a:cs typeface="Arial" panose="020B0604020202020204" pitchFamily="34" charset="0"/>
              </a:rPr>
              <a:t>Objective/Purpose </a:t>
            </a:r>
            <a:r>
              <a:rPr lang="en-US" sz="1400" b="1" dirty="0">
                <a:latin typeface="Arial" panose="020B0604020202020204" pitchFamily="34" charset="0"/>
                <a:cs typeface="Arial" panose="020B0604020202020204" pitchFamily="34" charset="0"/>
              </a:rPr>
              <a:t>of a Marketing Research Strategy Plan</a:t>
            </a:r>
          </a:p>
          <a:p>
            <a:pPr marL="285750" indent="-285750">
              <a:spcAft>
                <a:spcPts val="300"/>
              </a:spcAft>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A proposals purpose if to answer the following questions:</a:t>
            </a:r>
          </a:p>
          <a:p>
            <a:pPr marL="631825" indent="-342900">
              <a:spcAft>
                <a:spcPts val="300"/>
              </a:spcAft>
              <a:buClr>
                <a:srgbClr val="00B050"/>
              </a:buClr>
              <a:buSzPct val="76000"/>
              <a:buFont typeface="+mj-lt"/>
              <a:buAutoNum type="arabicPeriod"/>
            </a:pPr>
            <a:r>
              <a:rPr lang="en-US" sz="1400" dirty="0">
                <a:latin typeface="Arial" panose="020B0604020202020204" pitchFamily="34" charset="0"/>
                <a:cs typeface="Arial" panose="020B0604020202020204" pitchFamily="34" charset="0"/>
              </a:rPr>
              <a:t>What benefits does the marketing department expects to gain  through the research data?</a:t>
            </a:r>
          </a:p>
          <a:p>
            <a:pPr marL="631825" indent="-342900">
              <a:spcAft>
                <a:spcPts val="300"/>
              </a:spcAft>
              <a:buClr>
                <a:srgbClr val="00B050"/>
              </a:buClr>
              <a:buSzPct val="76000"/>
              <a:buFont typeface="+mj-lt"/>
              <a:buAutoNum type="arabicPeriod"/>
            </a:pPr>
            <a:r>
              <a:rPr lang="en-US" sz="1400" dirty="0" smtClean="0">
                <a:latin typeface="Arial" panose="020B0604020202020204" pitchFamily="34" charset="0"/>
                <a:cs typeface="Arial" panose="020B0604020202020204" pitchFamily="34" charset="0"/>
              </a:rPr>
              <a:t>What </a:t>
            </a:r>
            <a:r>
              <a:rPr lang="en-US" sz="1400" dirty="0">
                <a:latin typeface="Arial" panose="020B0604020202020204" pitchFamily="34" charset="0"/>
                <a:cs typeface="Arial" panose="020B0604020202020204" pitchFamily="34" charset="0"/>
              </a:rPr>
              <a:t>methods will be used for conducting the research?</a:t>
            </a:r>
          </a:p>
          <a:p>
            <a:pPr marL="631825" indent="-342900">
              <a:spcAft>
                <a:spcPts val="300"/>
              </a:spcAft>
              <a:buClr>
                <a:srgbClr val="00B050"/>
              </a:buClr>
              <a:buSzPct val="76000"/>
              <a:buFont typeface="+mj-lt"/>
              <a:buAutoNum type="arabicPeriod"/>
            </a:pPr>
            <a:r>
              <a:rPr lang="en-US" sz="1400" dirty="0" smtClean="0">
                <a:latin typeface="Arial" panose="020B0604020202020204" pitchFamily="34" charset="0"/>
                <a:cs typeface="Arial" panose="020B0604020202020204" pitchFamily="34" charset="0"/>
              </a:rPr>
              <a:t>How </a:t>
            </a:r>
            <a:r>
              <a:rPr lang="en-US" sz="1400" dirty="0">
                <a:latin typeface="Arial" panose="020B0604020202020204" pitchFamily="34" charset="0"/>
                <a:cs typeface="Arial" panose="020B0604020202020204" pitchFamily="34" charset="0"/>
              </a:rPr>
              <a:t>long will the research work take?</a:t>
            </a:r>
          </a:p>
          <a:p>
            <a:pPr marL="631825" indent="-342900">
              <a:spcAft>
                <a:spcPts val="300"/>
              </a:spcAft>
              <a:buClr>
                <a:srgbClr val="00B050"/>
              </a:buClr>
              <a:buSzPct val="76000"/>
              <a:buFont typeface="+mj-lt"/>
              <a:buAutoNum type="arabicPeriod"/>
            </a:pPr>
            <a:r>
              <a:rPr lang="en-US" sz="1400" dirty="0" smtClean="0">
                <a:latin typeface="Arial" panose="020B0604020202020204" pitchFamily="34" charset="0"/>
                <a:cs typeface="Arial" panose="020B0604020202020204" pitchFamily="34" charset="0"/>
              </a:rPr>
              <a:t>How </a:t>
            </a:r>
            <a:r>
              <a:rPr lang="en-US" sz="1400" dirty="0">
                <a:latin typeface="Arial" panose="020B0604020202020204" pitchFamily="34" charset="0"/>
                <a:cs typeface="Arial" panose="020B0604020202020204" pitchFamily="34" charset="0"/>
              </a:rPr>
              <a:t>much </a:t>
            </a:r>
            <a:r>
              <a:rPr lang="en-US" sz="1400" dirty="0" smtClean="0">
                <a:latin typeface="Arial" panose="020B0604020202020204" pitchFamily="34" charset="0"/>
                <a:cs typeface="Arial" panose="020B0604020202020204" pitchFamily="34" charset="0"/>
              </a:rPr>
              <a:t>money and resources will </a:t>
            </a:r>
            <a:r>
              <a:rPr lang="en-US" sz="1400" dirty="0">
                <a:latin typeface="Arial" panose="020B0604020202020204" pitchFamily="34" charset="0"/>
                <a:cs typeface="Arial" panose="020B0604020202020204" pitchFamily="34" charset="0"/>
              </a:rPr>
              <a:t>the research study </a:t>
            </a:r>
            <a:r>
              <a:rPr lang="en-US" sz="1400" dirty="0" smtClean="0">
                <a:latin typeface="Arial" panose="020B0604020202020204" pitchFamily="34" charset="0"/>
                <a:cs typeface="Arial" panose="020B0604020202020204" pitchFamily="34" charset="0"/>
              </a:rPr>
              <a:t>cost?</a:t>
            </a:r>
            <a:endParaRPr lang="en-US" sz="1400" dirty="0">
              <a:latin typeface="Arial" panose="020B0604020202020204" pitchFamily="34" charset="0"/>
              <a:cs typeface="Arial" panose="020B0604020202020204" pitchFamily="34" charset="0"/>
            </a:endParaRPr>
          </a:p>
          <a:p>
            <a:pPr marL="631825" indent="-342900">
              <a:spcAft>
                <a:spcPts val="300"/>
              </a:spcAft>
              <a:buClr>
                <a:srgbClr val="00B050"/>
              </a:buClr>
              <a:buSzPct val="76000"/>
              <a:buFont typeface="+mj-lt"/>
              <a:buAutoNum type="arabicPeriod"/>
            </a:pPr>
            <a:r>
              <a:rPr lang="en-US" sz="1400" dirty="0">
                <a:latin typeface="Arial" panose="020B0604020202020204" pitchFamily="34" charset="0"/>
                <a:cs typeface="Arial" panose="020B0604020202020204" pitchFamily="34" charset="0"/>
              </a:rPr>
              <a:t>Who will be involved?</a:t>
            </a:r>
          </a:p>
          <a:p>
            <a:pPr marL="285750" indent="-285750">
              <a:spcAft>
                <a:spcPts val="300"/>
              </a:spcAft>
              <a:buClr>
                <a:srgbClr val="00B050"/>
              </a:buClr>
              <a:buFont typeface="Wingdings 3" panose="05040102010807070707" pitchFamily="18" charset="2"/>
              <a:buChar char=""/>
            </a:pPr>
            <a:r>
              <a:rPr lang="en-US" sz="1400" dirty="0" smtClean="0">
                <a:latin typeface="Arial" panose="020B0604020202020204" pitchFamily="34" charset="0"/>
                <a:cs typeface="Arial" panose="020B0604020202020204" pitchFamily="34" charset="0"/>
              </a:rPr>
              <a:t>The Outline </a:t>
            </a:r>
            <a:r>
              <a:rPr lang="en-US" sz="1400" dirty="0">
                <a:latin typeface="Arial" panose="020B0604020202020204" pitchFamily="34" charset="0"/>
                <a:cs typeface="Arial" panose="020B0604020202020204" pitchFamily="34" charset="0"/>
              </a:rPr>
              <a:t>of a Basic Marketing Research </a:t>
            </a:r>
            <a:r>
              <a:rPr lang="en-US" sz="1400" dirty="0" smtClean="0">
                <a:latin typeface="Arial" panose="020B0604020202020204" pitchFamily="34" charset="0"/>
                <a:cs typeface="Arial" panose="020B0604020202020204" pitchFamily="34" charset="0"/>
              </a:rPr>
              <a:t>Proposal consists of:</a:t>
            </a:r>
            <a:endParaRPr lang="en-US" sz="1400" dirty="0">
              <a:latin typeface="Arial" panose="020B0604020202020204" pitchFamily="34" charset="0"/>
              <a:cs typeface="Arial" panose="020B0604020202020204" pitchFamily="34" charset="0"/>
            </a:endParaRP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Executive Summary</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Preamble/Background Study and Analysis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Objectives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Research Approach/Methods/Data Analysis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Reporting </a:t>
            </a:r>
            <a:r>
              <a:rPr lang="en-US" sz="1400" dirty="0" smtClean="0">
                <a:latin typeface="Arial" panose="020B0604020202020204" pitchFamily="34" charset="0"/>
                <a:cs typeface="Arial" panose="020B0604020202020204" pitchFamily="34" charset="0"/>
              </a:rPr>
              <a:t>Expectations and Estimated </a:t>
            </a:r>
            <a:r>
              <a:rPr lang="en-US" sz="1400" dirty="0">
                <a:latin typeface="Arial" panose="020B0604020202020204" pitchFamily="34" charset="0"/>
                <a:cs typeface="Arial" panose="020B0604020202020204" pitchFamily="34" charset="0"/>
              </a:rPr>
              <a:t>Cost Analysis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Time Allocation for Staff and Resources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 Summary and recommendations</a:t>
            </a:r>
          </a:p>
          <a:p>
            <a:pPr marL="631825" indent="-285750">
              <a:spcAft>
                <a:spcPts val="300"/>
              </a:spcAft>
              <a:buClr>
                <a:srgbClr val="00B050"/>
              </a:buClr>
              <a:buSzPct val="80000"/>
              <a:buFont typeface="Arial" panose="020B0604020202020204" pitchFamily="34" charset="0"/>
              <a:buChar char="•"/>
            </a:pPr>
            <a:r>
              <a:rPr lang="en-US" sz="1400" dirty="0">
                <a:latin typeface="Arial" panose="020B0604020202020204" pitchFamily="34" charset="0"/>
                <a:cs typeface="Arial" panose="020B0604020202020204" pitchFamily="34" charset="0"/>
              </a:rPr>
              <a:t>Process of Conducting a Marketing </a:t>
            </a:r>
            <a:r>
              <a:rPr lang="en-US" sz="1400" dirty="0" smtClean="0">
                <a:latin typeface="Arial" panose="020B0604020202020204" pitchFamily="34" charset="0"/>
                <a:cs typeface="Arial" panose="020B0604020202020204" pitchFamily="34" charset="0"/>
              </a:rPr>
              <a:t>Research</a:t>
            </a:r>
            <a:endParaRPr lang="en-US" sz="1400" dirty="0">
              <a:latin typeface="Arial" panose="020B0604020202020204" pitchFamily="34" charset="0"/>
              <a:cs typeface="Arial" panose="020B0604020202020204" pitchFamily="34" charset="0"/>
            </a:endParaRPr>
          </a:p>
        </p:txBody>
      </p:sp>
      <p:pic>
        <p:nvPicPr>
          <p:cNvPr id="1026" name="Picture 2" descr="Image result for what is a market research propos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3369121"/>
            <a:ext cx="2374775" cy="3300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3788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P5.2 – Market Research Proposal – Definition and Use</a:t>
            </a:r>
            <a:endParaRPr lang="en-US" sz="2800" b="1" dirty="0"/>
          </a:p>
        </p:txBody>
      </p:sp>
      <p:sp>
        <p:nvSpPr>
          <p:cNvPr id="3" name="Content Placeholder 2"/>
          <p:cNvSpPr>
            <a:spLocks noGrp="1"/>
          </p:cNvSpPr>
          <p:nvPr>
            <p:ph idx="4294967295"/>
          </p:nvPr>
        </p:nvSpPr>
        <p:spPr>
          <a:xfrm>
            <a:off x="251271" y="1092100"/>
            <a:ext cx="8785225" cy="4929188"/>
          </a:xfrm>
        </p:spPr>
        <p:txBody>
          <a:bodyPr>
            <a:noAutofit/>
          </a:bodyPr>
          <a:lstStyle/>
          <a:p>
            <a:pPr marL="285750" indent="-285750">
              <a:spcAft>
                <a:spcPts val="300"/>
              </a:spcAft>
              <a:buClr>
                <a:srgbClr val="00B050"/>
              </a:buClr>
              <a:buFont typeface="Wingdings 3" panose="05040102010807070707" pitchFamily="18" charset="2"/>
              <a:buChar char=""/>
            </a:pPr>
            <a:r>
              <a:rPr lang="en-US" sz="1630" b="1" dirty="0" smtClean="0">
                <a:latin typeface="Arial" panose="020B0604020202020204" pitchFamily="34" charset="0"/>
                <a:cs typeface="Arial" panose="020B0604020202020204" pitchFamily="34" charset="0"/>
              </a:rPr>
              <a:t>Executive Summary </a:t>
            </a:r>
            <a:r>
              <a:rPr lang="en-US" sz="1630" dirty="0" smtClean="0">
                <a:latin typeface="Arial" panose="020B0604020202020204" pitchFamily="34" charset="0"/>
                <a:cs typeface="Arial" panose="020B0604020202020204" pitchFamily="34" charset="0"/>
              </a:rPr>
              <a:t>- this </a:t>
            </a:r>
            <a:r>
              <a:rPr lang="en-US" sz="1630" dirty="0">
                <a:latin typeface="Arial" panose="020B0604020202020204" pitchFamily="34" charset="0"/>
                <a:cs typeface="Arial" panose="020B0604020202020204" pitchFamily="34" charset="0"/>
              </a:rPr>
              <a:t>is the first part of the marketing research proposal. It explains why the research is taking place, the goals of this research and brief information on the methodology and theories used.</a:t>
            </a:r>
          </a:p>
          <a:p>
            <a:pPr marL="285750" indent="-285750">
              <a:spcAft>
                <a:spcPts val="300"/>
              </a:spcAft>
              <a:buClr>
                <a:srgbClr val="00B050"/>
              </a:buClr>
              <a:buFont typeface="Wingdings 3" panose="05040102010807070707" pitchFamily="18" charset="2"/>
              <a:buChar char=""/>
            </a:pPr>
            <a:r>
              <a:rPr lang="en-US" sz="1630" b="1" dirty="0" smtClean="0">
                <a:latin typeface="Arial" panose="020B0604020202020204" pitchFamily="34" charset="0"/>
                <a:cs typeface="Arial" panose="020B0604020202020204" pitchFamily="34" charset="0"/>
              </a:rPr>
              <a:t>Preamble/Background </a:t>
            </a:r>
            <a:r>
              <a:rPr lang="en-US" sz="1630" b="1" dirty="0">
                <a:latin typeface="Arial" panose="020B0604020202020204" pitchFamily="34" charset="0"/>
                <a:cs typeface="Arial" panose="020B0604020202020204" pitchFamily="34" charset="0"/>
              </a:rPr>
              <a:t>Study and </a:t>
            </a:r>
            <a:r>
              <a:rPr lang="en-US" sz="1630" b="1" dirty="0" smtClean="0">
                <a:latin typeface="Arial" panose="020B0604020202020204" pitchFamily="34" charset="0"/>
                <a:cs typeface="Arial" panose="020B0604020202020204" pitchFamily="34" charset="0"/>
              </a:rPr>
              <a:t>Analysis - </a:t>
            </a:r>
            <a:r>
              <a:rPr lang="en-US" sz="1630" dirty="0" smtClean="0">
                <a:latin typeface="Arial" panose="020B0604020202020204" pitchFamily="34" charset="0"/>
                <a:cs typeface="Arial" panose="020B0604020202020204" pitchFamily="34" charset="0"/>
              </a:rPr>
              <a:t>The </a:t>
            </a:r>
            <a:r>
              <a:rPr lang="en-US" sz="1630" dirty="0">
                <a:latin typeface="Arial" panose="020B0604020202020204" pitchFamily="34" charset="0"/>
                <a:cs typeface="Arial" panose="020B0604020202020204" pitchFamily="34" charset="0"/>
              </a:rPr>
              <a:t>introduction part is aimed at giving the readers an overall idea of the marketing research. The introduction must include the information needed to carry out the research in a smooth and effective manner.</a:t>
            </a:r>
          </a:p>
          <a:p>
            <a:pPr marL="285750" indent="-285750">
              <a:spcAft>
                <a:spcPts val="300"/>
              </a:spcAft>
              <a:buClr>
                <a:srgbClr val="00B050"/>
              </a:buClr>
              <a:buFont typeface="Wingdings 3" panose="05040102010807070707" pitchFamily="18" charset="2"/>
              <a:buChar char=""/>
            </a:pPr>
            <a:r>
              <a:rPr lang="en-US" sz="1630" b="1" dirty="0" smtClean="0">
                <a:latin typeface="Arial" panose="020B0604020202020204" pitchFamily="34" charset="0"/>
                <a:cs typeface="Arial" panose="020B0604020202020204" pitchFamily="34" charset="0"/>
              </a:rPr>
              <a:t>Addressing </a:t>
            </a:r>
            <a:r>
              <a:rPr lang="en-US" sz="1630" b="1" dirty="0">
                <a:latin typeface="Arial" panose="020B0604020202020204" pitchFamily="34" charset="0"/>
                <a:cs typeface="Arial" panose="020B0604020202020204" pitchFamily="34" charset="0"/>
              </a:rPr>
              <a:t>the Research </a:t>
            </a:r>
            <a:r>
              <a:rPr lang="en-US" sz="1630" b="1" dirty="0" smtClean="0">
                <a:latin typeface="Arial" panose="020B0604020202020204" pitchFamily="34" charset="0"/>
                <a:cs typeface="Arial" panose="020B0604020202020204" pitchFamily="34" charset="0"/>
              </a:rPr>
              <a:t>Problem </a:t>
            </a:r>
            <a:r>
              <a:rPr lang="en-US" sz="1630" dirty="0" smtClean="0">
                <a:latin typeface="Arial" panose="020B0604020202020204" pitchFamily="34" charset="0"/>
                <a:cs typeface="Arial" panose="020B0604020202020204" pitchFamily="34" charset="0"/>
              </a:rPr>
              <a:t>- A </a:t>
            </a:r>
            <a:r>
              <a:rPr lang="en-US" sz="1630" dirty="0">
                <a:latin typeface="Arial" panose="020B0604020202020204" pitchFamily="34" charset="0"/>
                <a:cs typeface="Arial" panose="020B0604020202020204" pitchFamily="34" charset="0"/>
              </a:rPr>
              <a:t>research problem is the situation that causes the researcher to feel apprehensive, confused and ill at ease.  It is the demarcation of a problem area within a certain context involving the WHO or WHAT, the WHERE, the WHEN and the WHY of the problem situation. Research problem leads to a hypothesis for the </a:t>
            </a:r>
            <a:r>
              <a:rPr lang="en-US" sz="1630" dirty="0" smtClean="0">
                <a:latin typeface="Arial" panose="020B0604020202020204" pitchFamily="34" charset="0"/>
                <a:cs typeface="Arial" panose="020B0604020202020204" pitchFamily="34" charset="0"/>
              </a:rPr>
              <a:t>project.</a:t>
            </a:r>
          </a:p>
          <a:p>
            <a:pPr marL="285750" indent="-285750">
              <a:spcAft>
                <a:spcPts val="300"/>
              </a:spcAft>
              <a:buClr>
                <a:srgbClr val="00B050"/>
              </a:buClr>
              <a:buFont typeface="Wingdings 3" panose="05040102010807070707" pitchFamily="18" charset="2"/>
              <a:buChar char=""/>
            </a:pPr>
            <a:r>
              <a:rPr lang="en-US" sz="1630" b="1" dirty="0" smtClean="0">
                <a:latin typeface="Arial" panose="020B0604020202020204" pitchFamily="34" charset="0"/>
                <a:cs typeface="Arial" panose="020B0604020202020204" pitchFamily="34" charset="0"/>
              </a:rPr>
              <a:t>Cost Analysis </a:t>
            </a:r>
            <a:r>
              <a:rPr lang="en-US" sz="1630" dirty="0" smtClean="0">
                <a:latin typeface="Arial" panose="020B0604020202020204" pitchFamily="34" charset="0"/>
                <a:cs typeface="Arial" panose="020B0604020202020204" pitchFamily="34" charset="0"/>
              </a:rPr>
              <a:t>- Estimated </a:t>
            </a:r>
            <a:r>
              <a:rPr lang="en-US" sz="1630" dirty="0">
                <a:latin typeface="Arial" panose="020B0604020202020204" pitchFamily="34" charset="0"/>
                <a:cs typeface="Arial" panose="020B0604020202020204" pitchFamily="34" charset="0"/>
              </a:rPr>
              <a:t>costs for marketing research make an important part of the proposal. The decision making authorities must be given a succinct idea of the cost which will be incurred on the research. This part must include a complete breakdown of cost in relation to the research tools.</a:t>
            </a:r>
          </a:p>
          <a:p>
            <a:pPr marL="285750" indent="-285750">
              <a:spcAft>
                <a:spcPts val="300"/>
              </a:spcAft>
              <a:buClr>
                <a:srgbClr val="00B050"/>
              </a:buClr>
              <a:buFont typeface="Wingdings 3" panose="05040102010807070707" pitchFamily="18" charset="2"/>
              <a:buChar char=""/>
            </a:pPr>
            <a:r>
              <a:rPr lang="en-US" sz="1630" b="1" dirty="0" smtClean="0">
                <a:latin typeface="Arial" panose="020B0604020202020204" pitchFamily="34" charset="0"/>
                <a:cs typeface="Arial" panose="020B0604020202020204" pitchFamily="34" charset="0"/>
              </a:rPr>
              <a:t>Timetable </a:t>
            </a:r>
            <a:r>
              <a:rPr lang="en-US" sz="1630" b="1" dirty="0">
                <a:latin typeface="Arial" panose="020B0604020202020204" pitchFamily="34" charset="0"/>
                <a:cs typeface="Arial" panose="020B0604020202020204" pitchFamily="34" charset="0"/>
              </a:rPr>
              <a:t>and </a:t>
            </a:r>
            <a:r>
              <a:rPr lang="en-US" sz="1630" b="1" dirty="0" smtClean="0">
                <a:latin typeface="Arial" panose="020B0604020202020204" pitchFamily="34" charset="0"/>
                <a:cs typeface="Arial" panose="020B0604020202020204" pitchFamily="34" charset="0"/>
              </a:rPr>
              <a:t>Reporting </a:t>
            </a:r>
            <a:r>
              <a:rPr lang="en-US" sz="1630" dirty="0" smtClean="0">
                <a:latin typeface="Arial" panose="020B0604020202020204" pitchFamily="34" charset="0"/>
                <a:cs typeface="Arial" panose="020B0604020202020204" pitchFamily="34" charset="0"/>
              </a:rPr>
              <a:t>- The </a:t>
            </a:r>
            <a:r>
              <a:rPr lang="en-US" sz="1630" dirty="0">
                <a:latin typeface="Arial" panose="020B0604020202020204" pitchFamily="34" charset="0"/>
                <a:cs typeface="Arial" panose="020B0604020202020204" pitchFamily="34" charset="0"/>
              </a:rPr>
              <a:t>proposal must include the duration of the marketing research project. The research administration is interested in knowing the stages where the primary, intermediary and final report will be submitted. It is recommended that the research includes CRM or PERT in this section.</a:t>
            </a:r>
            <a:r>
              <a:rPr lang="en-GB" sz="1630" dirty="0" smtClean="0">
                <a:latin typeface="Arial" panose="020B0604020202020204" pitchFamily="34" charset="0"/>
                <a:cs typeface="Arial" panose="020B0604020202020204" pitchFamily="34" charset="0"/>
              </a:rPr>
              <a:t> </a:t>
            </a:r>
          </a:p>
          <a:p>
            <a:pPr marL="0" indent="0">
              <a:spcAft>
                <a:spcPts val="300"/>
              </a:spcAft>
              <a:buNone/>
            </a:pPr>
            <a:r>
              <a:rPr lang="en-GB" sz="1630" b="1" dirty="0" smtClean="0">
                <a:solidFill>
                  <a:srgbClr val="FF0000"/>
                </a:solidFill>
                <a:latin typeface="Arial" panose="020B0604020202020204" pitchFamily="34" charset="0"/>
                <a:cs typeface="Arial" panose="020B0604020202020204" pitchFamily="34" charset="0"/>
              </a:rPr>
              <a:t>P5.2 </a:t>
            </a:r>
            <a:r>
              <a:rPr lang="en-GB" sz="1630" b="1" dirty="0">
                <a:solidFill>
                  <a:srgbClr val="FF0000"/>
                </a:solidFill>
                <a:latin typeface="Arial" panose="020B0604020202020204" pitchFamily="34" charset="0"/>
                <a:cs typeface="Arial" panose="020B0604020202020204" pitchFamily="34" charset="0"/>
              </a:rPr>
              <a:t>– Task </a:t>
            </a:r>
            <a:r>
              <a:rPr lang="en-GB" sz="1630" b="1" dirty="0" smtClean="0">
                <a:solidFill>
                  <a:srgbClr val="FF0000"/>
                </a:solidFill>
                <a:latin typeface="Arial" panose="020B0604020202020204" pitchFamily="34" charset="0"/>
                <a:cs typeface="Arial" panose="020B0604020202020204" pitchFamily="34" charset="0"/>
              </a:rPr>
              <a:t>03 – </a:t>
            </a:r>
            <a:r>
              <a:rPr lang="en-GB" sz="1630" dirty="0" smtClean="0">
                <a:solidFill>
                  <a:srgbClr val="FF0000"/>
                </a:solidFill>
                <a:latin typeface="Arial" panose="020B0604020202020204" pitchFamily="34" charset="0"/>
                <a:cs typeface="Arial" panose="020B0604020202020204" pitchFamily="34" charset="0"/>
              </a:rPr>
              <a:t>Define Market Research and what a Market Research proposal is in terms of Customers, Market Understanding, Competitors and Decision Making.</a:t>
            </a:r>
            <a:endParaRPr lang="en-GB" sz="163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14385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r>
              <a:rPr lang="en-GB" sz="2800" dirty="0" smtClean="0"/>
              <a:t>P5.3 – Market Research and Planning – Types - Internal</a:t>
            </a:r>
            <a:endParaRPr lang="en-US" sz="2800" b="1" dirty="0"/>
          </a:p>
        </p:txBody>
      </p:sp>
      <p:sp>
        <p:nvSpPr>
          <p:cNvPr id="2" name="Content Placeholder 1"/>
          <p:cNvSpPr>
            <a:spLocks noGrp="1"/>
          </p:cNvSpPr>
          <p:nvPr>
            <p:ph idx="4294967295"/>
          </p:nvPr>
        </p:nvSpPr>
        <p:spPr>
          <a:xfrm>
            <a:off x="251521" y="1051768"/>
            <a:ext cx="6768751" cy="5689600"/>
          </a:xfrm>
        </p:spPr>
        <p:txBody>
          <a:bodyPr numCol="1">
            <a:noAutofit/>
          </a:bodyPr>
          <a:lstStyle/>
          <a:p>
            <a:pPr marL="269875" indent="-269875">
              <a:spcAft>
                <a:spcPts val="300"/>
              </a:spcAft>
              <a:buClr>
                <a:srgbClr val="00B050"/>
              </a:buClr>
              <a:buSzPct val="80000"/>
            </a:pPr>
            <a:r>
              <a:rPr lang="en-GB" sz="1720" dirty="0" smtClean="0">
                <a:latin typeface="Arial" panose="020B0604020202020204" pitchFamily="34" charset="0"/>
                <a:cs typeface="Arial" panose="020B0604020202020204" pitchFamily="34" charset="0"/>
              </a:rPr>
              <a:t>Sourced location of information </a:t>
            </a:r>
            <a:r>
              <a:rPr lang="en-GB" sz="1720" dirty="0">
                <a:latin typeface="Arial" panose="020B0604020202020204" pitchFamily="34" charset="0"/>
                <a:cs typeface="Arial" panose="020B0604020202020204" pitchFamily="34" charset="0"/>
              </a:rPr>
              <a:t>can be split into two distinct </a:t>
            </a:r>
            <a:r>
              <a:rPr lang="en-GB" sz="1720" dirty="0" smtClean="0">
                <a:latin typeface="Arial" panose="020B0604020202020204" pitchFamily="34" charset="0"/>
                <a:cs typeface="Arial" panose="020B0604020202020204" pitchFamily="34" charset="0"/>
              </a:rPr>
              <a:t>places; internal </a:t>
            </a:r>
            <a:r>
              <a:rPr lang="en-GB" sz="1720" dirty="0">
                <a:latin typeface="Arial" panose="020B0604020202020204" pitchFamily="34" charset="0"/>
                <a:cs typeface="Arial" panose="020B0604020202020204" pitchFamily="34" charset="0"/>
              </a:rPr>
              <a:t>and </a:t>
            </a:r>
            <a:r>
              <a:rPr lang="en-GB" sz="1720" dirty="0" smtClean="0">
                <a:latin typeface="Arial" panose="020B0604020202020204" pitchFamily="34" charset="0"/>
                <a:cs typeface="Arial" panose="020B0604020202020204" pitchFamily="34" charset="0"/>
              </a:rPr>
              <a:t>external, </a:t>
            </a:r>
            <a:r>
              <a:rPr lang="en-GB" sz="1720" dirty="0">
                <a:latin typeface="Arial" panose="020B0604020202020204" pitchFamily="34" charset="0"/>
                <a:cs typeface="Arial" panose="020B0604020202020204" pitchFamily="34" charset="0"/>
              </a:rPr>
              <a:t>both with their merits and issues</a:t>
            </a:r>
            <a:r>
              <a:rPr lang="en-GB" sz="1720" dirty="0" smtClean="0">
                <a:latin typeface="Arial" panose="020B0604020202020204" pitchFamily="34" charset="0"/>
                <a:cs typeface="Arial" panose="020B0604020202020204" pitchFamily="34" charset="0"/>
              </a:rPr>
              <a:t>. Companies will use both locations for bets effect and few companies will work independently of both. Supermarkets have suppliers as well as customers, factories are still the middle men for raw materials and customers. </a:t>
            </a:r>
          </a:p>
          <a:p>
            <a:pPr marL="269875" indent="-269875">
              <a:spcAft>
                <a:spcPts val="300"/>
              </a:spcAft>
              <a:buClr>
                <a:srgbClr val="00B050"/>
              </a:buClr>
              <a:buSzPct val="80000"/>
            </a:pPr>
            <a:r>
              <a:rPr lang="sv-SE" sz="1720" b="1" dirty="0">
                <a:latin typeface="Arial" panose="020B0604020202020204" pitchFamily="34" charset="0"/>
                <a:cs typeface="Arial" panose="020B0604020202020204" pitchFamily="34" charset="0"/>
              </a:rPr>
              <a:t>Internal</a:t>
            </a:r>
            <a:r>
              <a:rPr lang="sv-SE" sz="1720" dirty="0">
                <a:latin typeface="Arial" panose="020B0604020202020204" pitchFamily="34" charset="0"/>
                <a:cs typeface="Arial" panose="020B0604020202020204" pitchFamily="34" charset="0"/>
              </a:rPr>
              <a:t> (e.g. financial reports, market analysis</a:t>
            </a:r>
            <a:r>
              <a:rPr lang="sv-SE" sz="1720" dirty="0" smtClean="0">
                <a:latin typeface="Arial" panose="020B0604020202020204" pitchFamily="34" charset="0"/>
                <a:cs typeface="Arial" panose="020B0604020202020204" pitchFamily="34" charset="0"/>
              </a:rPr>
              <a:t>) , ifomartion that belongs to the company made by the company including:</a:t>
            </a:r>
          </a:p>
          <a:p>
            <a:pPr marL="558800" lvl="1" indent="-285750">
              <a:spcAft>
                <a:spcPts val="300"/>
              </a:spcAft>
              <a:buClr>
                <a:srgbClr val="00B050"/>
              </a:buClr>
              <a:buFont typeface="Arial" panose="020B0604020202020204" pitchFamily="34" charset="0"/>
              <a:buChar char="•"/>
            </a:pPr>
            <a:r>
              <a:rPr lang="en-GB" sz="1720" b="1" dirty="0" smtClean="0">
                <a:latin typeface="Arial" panose="020B0604020202020204" pitchFamily="34" charset="0"/>
                <a:cs typeface="Arial" panose="020B0604020202020204" pitchFamily="34" charset="0"/>
              </a:rPr>
              <a:t>Customer Databases – </a:t>
            </a:r>
            <a:r>
              <a:rPr lang="en-GB" sz="1720" dirty="0">
                <a:latin typeface="Arial" panose="020B0604020202020204" pitchFamily="34" charset="0"/>
                <a:cs typeface="Arial" panose="020B0604020202020204" pitchFamily="34" charset="0"/>
              </a:rPr>
              <a:t>this is information related </a:t>
            </a:r>
            <a:r>
              <a:rPr lang="en-GB" sz="1720" dirty="0" smtClean="0">
                <a:latin typeface="Arial" panose="020B0604020202020204" pitchFamily="34" charset="0"/>
                <a:cs typeface="Arial" panose="020B0604020202020204" pitchFamily="34" charset="0"/>
              </a:rPr>
              <a:t>to who is registered and what customers are regular or active. This can be gained from customers registering, things they have bought, tracking cookies, accounts, vested interests and contributors.</a:t>
            </a:r>
          </a:p>
          <a:p>
            <a:pPr marL="558800" lvl="1" indent="-285750">
              <a:spcAft>
                <a:spcPts val="300"/>
              </a:spcAft>
              <a:buClr>
                <a:srgbClr val="00B050"/>
              </a:buClr>
              <a:buFont typeface="Arial" panose="020B0604020202020204" pitchFamily="34" charset="0"/>
              <a:buChar char="•"/>
            </a:pPr>
            <a:r>
              <a:rPr lang="en-GB" sz="1720" b="1" dirty="0" smtClean="0">
                <a:latin typeface="Arial" panose="020B0604020202020204" pitchFamily="34" charset="0"/>
                <a:cs typeface="Arial" panose="020B0604020202020204" pitchFamily="34" charset="0"/>
              </a:rPr>
              <a:t>Reporting Systems – </a:t>
            </a:r>
            <a:r>
              <a:rPr lang="en-GB" sz="1720" dirty="0">
                <a:latin typeface="Arial" panose="020B0604020202020204" pitchFamily="34" charset="0"/>
                <a:cs typeface="Arial" panose="020B0604020202020204" pitchFamily="34" charset="0"/>
              </a:rPr>
              <a:t>this is information related </a:t>
            </a:r>
            <a:r>
              <a:rPr lang="en-GB" sz="1720" dirty="0" smtClean="0">
                <a:latin typeface="Arial" panose="020B0604020202020204" pitchFamily="34" charset="0"/>
                <a:cs typeface="Arial" panose="020B0604020202020204" pitchFamily="34" charset="0"/>
              </a:rPr>
              <a:t>to business and staff calls and logs. This </a:t>
            </a:r>
            <a:r>
              <a:rPr lang="en-GB" sz="1720" dirty="0">
                <a:latin typeface="Arial" panose="020B0604020202020204" pitchFamily="34" charset="0"/>
                <a:cs typeface="Arial" panose="020B0604020202020204" pitchFamily="34" charset="0"/>
              </a:rPr>
              <a:t>can be gained </a:t>
            </a:r>
            <a:r>
              <a:rPr lang="en-GB" sz="1720" dirty="0" smtClean="0">
                <a:latin typeface="Arial" panose="020B0604020202020204" pitchFamily="34" charset="0"/>
                <a:cs typeface="Arial" panose="020B0604020202020204" pitchFamily="34" charset="0"/>
              </a:rPr>
              <a:t>from network and system logs, network accounts traffic, customer support calls, website activity, purchases etc.</a:t>
            </a:r>
            <a:endParaRPr lang="en-GB" sz="1720" b="1" dirty="0" smtClean="0">
              <a:latin typeface="Arial" panose="020B0604020202020204" pitchFamily="34" charset="0"/>
              <a:cs typeface="Arial" panose="020B0604020202020204" pitchFamily="34" charset="0"/>
            </a:endParaRPr>
          </a:p>
          <a:p>
            <a:pPr marL="558800" lvl="1" indent="-285750">
              <a:spcAft>
                <a:spcPts val="300"/>
              </a:spcAft>
              <a:buClr>
                <a:srgbClr val="00B050"/>
              </a:buClr>
              <a:buFont typeface="Arial" panose="020B0604020202020204" pitchFamily="34" charset="0"/>
              <a:buChar char="•"/>
            </a:pPr>
            <a:r>
              <a:rPr lang="en-GB" sz="1720" b="1" dirty="0" smtClean="0">
                <a:latin typeface="Arial" panose="020B0604020202020204" pitchFamily="34" charset="0"/>
                <a:cs typeface="Arial" panose="020B0604020202020204" pitchFamily="34" charset="0"/>
              </a:rPr>
              <a:t>Stock Control - </a:t>
            </a:r>
            <a:r>
              <a:rPr lang="en-GB" sz="1720" dirty="0">
                <a:latin typeface="Arial" panose="020B0604020202020204" pitchFamily="34" charset="0"/>
                <a:cs typeface="Arial" panose="020B0604020202020204" pitchFamily="34" charset="0"/>
              </a:rPr>
              <a:t>this is information related to </a:t>
            </a:r>
            <a:r>
              <a:rPr lang="en-GB" sz="1720" dirty="0" smtClean="0">
                <a:latin typeface="Arial" panose="020B0604020202020204" pitchFamily="34" charset="0"/>
                <a:cs typeface="Arial" panose="020B0604020202020204" pitchFamily="34" charset="0"/>
              </a:rPr>
              <a:t>business processes. This </a:t>
            </a:r>
            <a:r>
              <a:rPr lang="en-GB" sz="1720" dirty="0">
                <a:latin typeface="Arial" panose="020B0604020202020204" pitchFamily="34" charset="0"/>
                <a:cs typeface="Arial" panose="020B0604020202020204" pitchFamily="34" charset="0"/>
              </a:rPr>
              <a:t>can be gained </a:t>
            </a:r>
            <a:r>
              <a:rPr lang="en-GB" sz="1720" dirty="0" smtClean="0">
                <a:latin typeface="Arial" panose="020B0604020202020204" pitchFamily="34" charset="0"/>
                <a:cs typeface="Arial" panose="020B0604020202020204" pitchFamily="34" charset="0"/>
              </a:rPr>
              <a:t>from internal inventories, the processes of shelving and stock databases, register of sales and returns.</a:t>
            </a:r>
            <a:endParaRPr lang="en-GB" sz="1720" b="1" dirty="0" smtClean="0">
              <a:latin typeface="Arial" panose="020B0604020202020204" pitchFamily="34" charset="0"/>
              <a:cs typeface="Arial" panose="020B0604020202020204" pitchFamily="34" charset="0"/>
            </a:endParaRPr>
          </a:p>
        </p:txBody>
      </p:sp>
      <p:pic>
        <p:nvPicPr>
          <p:cNvPr id="2050" name="Picture 2" descr="Image result for internal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49363"/>
          <a:stretch/>
        </p:blipFill>
        <p:spPr bwMode="auto">
          <a:xfrm>
            <a:off x="7020272" y="1051768"/>
            <a:ext cx="1800200" cy="30833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mage result for internal market research"/>
          <p:cNvPicPr>
            <a:picLocks noChangeAspect="1" noChangeArrowheads="1"/>
          </p:cNvPicPr>
          <p:nvPr/>
        </p:nvPicPr>
        <p:blipFill rotWithShape="1">
          <a:blip r:embed="rId3">
            <a:extLst>
              <a:ext uri="{28A0092B-C50C-407E-A947-70E740481C1C}">
                <a14:useLocalDpi xmlns:a14="http://schemas.microsoft.com/office/drawing/2010/main" val="0"/>
              </a:ext>
            </a:extLst>
          </a:blip>
          <a:srcRect l="25200" t="53373" r="32276" b="11978"/>
          <a:stretch/>
        </p:blipFill>
        <p:spPr bwMode="auto">
          <a:xfrm>
            <a:off x="7020271" y="4347843"/>
            <a:ext cx="1800199" cy="110012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 result for internal market research"/>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986" t="28687" r="5240" b="11464"/>
          <a:stretch/>
        </p:blipFill>
        <p:spPr bwMode="auto">
          <a:xfrm>
            <a:off x="7020270" y="5576849"/>
            <a:ext cx="1800199" cy="9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3808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r>
              <a:rPr lang="en-GB" sz="2800" dirty="0" smtClean="0"/>
              <a:t>P5.3 – Market Research and Planning – Types - Internal</a:t>
            </a:r>
            <a:endParaRPr lang="en-US" sz="2800" b="1" dirty="0"/>
          </a:p>
        </p:txBody>
      </p:sp>
      <p:sp>
        <p:nvSpPr>
          <p:cNvPr id="2" name="Content Placeholder 1"/>
          <p:cNvSpPr>
            <a:spLocks noGrp="1"/>
          </p:cNvSpPr>
          <p:nvPr>
            <p:ph idx="4294967295"/>
          </p:nvPr>
        </p:nvSpPr>
        <p:spPr>
          <a:xfrm>
            <a:off x="251521" y="1051768"/>
            <a:ext cx="6768751" cy="5689600"/>
          </a:xfrm>
        </p:spPr>
        <p:txBody>
          <a:bodyPr numCol="1">
            <a:noAutofit/>
          </a:bodyPr>
          <a:lstStyle/>
          <a:p>
            <a:pPr marL="269875" lvl="1" indent="-269875">
              <a:spcAft>
                <a:spcPts val="300"/>
              </a:spcAft>
              <a:buClr>
                <a:srgbClr val="00B050"/>
              </a:buClr>
              <a:buFont typeface="Arial" panose="020B0604020202020204" pitchFamily="34" charset="0"/>
              <a:buChar char="•"/>
            </a:pPr>
            <a:r>
              <a:rPr lang="en-GB" sz="1600" b="1" dirty="0" smtClean="0">
                <a:latin typeface="Arial" panose="020B0604020202020204" pitchFamily="34" charset="0"/>
                <a:cs typeface="Arial" panose="020B0604020202020204" pitchFamily="34" charset="0"/>
              </a:rPr>
              <a:t>Financial </a:t>
            </a:r>
            <a:r>
              <a:rPr lang="en-GB" sz="1600" b="1" dirty="0">
                <a:latin typeface="Arial" panose="020B0604020202020204" pitchFamily="34" charset="0"/>
                <a:cs typeface="Arial" panose="020B0604020202020204" pitchFamily="34" charset="0"/>
              </a:rPr>
              <a:t>Information</a:t>
            </a:r>
            <a:r>
              <a:rPr lang="en-GB" sz="1600"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is information related to the </a:t>
            </a:r>
            <a:r>
              <a:rPr lang="en-GB" sz="1600" dirty="0" smtClean="0">
                <a:latin typeface="Arial" panose="020B0604020202020204" pitchFamily="34" charset="0"/>
                <a:cs typeface="Arial" panose="020B0604020202020204" pitchFamily="34" charset="0"/>
              </a:rPr>
              <a:t>performance </a:t>
            </a:r>
            <a:r>
              <a:rPr lang="en-GB" sz="1600" dirty="0">
                <a:latin typeface="Arial" panose="020B0604020202020204" pitchFamily="34" charset="0"/>
                <a:cs typeface="Arial" panose="020B0604020202020204" pitchFamily="34" charset="0"/>
              </a:rPr>
              <a:t>and profit and loss of the </a:t>
            </a:r>
            <a:r>
              <a:rPr lang="en-GB" sz="1600" dirty="0" smtClean="0">
                <a:latin typeface="Arial" panose="020B0604020202020204" pitchFamily="34" charset="0"/>
                <a:cs typeface="Arial" panose="020B0604020202020204" pitchFamily="34" charset="0"/>
              </a:rPr>
              <a:t>company including </a:t>
            </a:r>
            <a:r>
              <a:rPr lang="en-GB" sz="1600" dirty="0">
                <a:latin typeface="Arial" panose="020B0604020202020204" pitchFamily="34" charset="0"/>
                <a:cs typeface="Arial" panose="020B0604020202020204" pitchFamily="34" charset="0"/>
              </a:rPr>
              <a:t>information on </a:t>
            </a:r>
            <a:r>
              <a:rPr lang="en-GB" sz="1600" dirty="0" smtClean="0">
                <a:latin typeface="Arial" panose="020B0604020202020204" pitchFamily="34" charset="0"/>
                <a:cs typeface="Arial" panose="020B0604020202020204" pitchFamily="34" charset="0"/>
              </a:rPr>
              <a:t>how </a:t>
            </a:r>
            <a:r>
              <a:rPr lang="en-GB" sz="1600" dirty="0">
                <a:latin typeface="Arial" panose="020B0604020202020204" pitchFamily="34" charset="0"/>
                <a:cs typeface="Arial" panose="020B0604020202020204" pitchFamily="34" charset="0"/>
              </a:rPr>
              <a:t>much </a:t>
            </a:r>
            <a:r>
              <a:rPr lang="en-GB" sz="1600" dirty="0" smtClean="0">
                <a:latin typeface="Arial" panose="020B0604020202020204" pitchFamily="34" charset="0"/>
                <a:cs typeface="Arial" panose="020B0604020202020204" pitchFamily="34" charset="0"/>
              </a:rPr>
              <a:t>items cost, </a:t>
            </a:r>
            <a:r>
              <a:rPr lang="en-GB" sz="1600" dirty="0">
                <a:latin typeface="Arial" panose="020B0604020202020204" pitchFamily="34" charset="0"/>
                <a:cs typeface="Arial" panose="020B0604020202020204" pitchFamily="34" charset="0"/>
              </a:rPr>
              <a:t>how much </a:t>
            </a:r>
            <a:r>
              <a:rPr lang="en-GB" sz="1600" dirty="0" smtClean="0">
                <a:latin typeface="Arial" panose="020B0604020202020204" pitchFamily="34" charset="0"/>
                <a:cs typeface="Arial" panose="020B0604020202020204" pitchFamily="34" charset="0"/>
              </a:rPr>
              <a:t>staff are paid, </a:t>
            </a:r>
            <a:r>
              <a:rPr lang="en-GB" sz="1600" dirty="0">
                <a:latin typeface="Arial" panose="020B0604020202020204" pitchFamily="34" charset="0"/>
                <a:cs typeface="Arial" panose="020B0604020202020204" pitchFamily="34" charset="0"/>
              </a:rPr>
              <a:t>the costs of rates and the </a:t>
            </a:r>
            <a:r>
              <a:rPr lang="en-GB" sz="1600" dirty="0" smtClean="0">
                <a:latin typeface="Arial" panose="020B0604020202020204" pitchFamily="34" charset="0"/>
                <a:cs typeface="Arial" panose="020B0604020202020204" pitchFamily="34" charset="0"/>
              </a:rPr>
              <a:t>taxes </a:t>
            </a:r>
            <a:r>
              <a:rPr lang="en-GB" sz="1600" dirty="0">
                <a:latin typeface="Arial" panose="020B0604020202020204" pitchFamily="34" charset="0"/>
                <a:cs typeface="Arial" panose="020B0604020202020204" pitchFamily="34" charset="0"/>
              </a:rPr>
              <a:t>that </a:t>
            </a:r>
            <a:r>
              <a:rPr lang="en-GB" sz="1600" dirty="0" smtClean="0">
                <a:latin typeface="Arial" panose="020B0604020202020204" pitchFamily="34" charset="0"/>
                <a:cs typeface="Arial" panose="020B0604020202020204" pitchFamily="34" charset="0"/>
              </a:rPr>
              <a:t>are paid </a:t>
            </a:r>
            <a:r>
              <a:rPr lang="en-GB" sz="1600" dirty="0">
                <a:latin typeface="Arial" panose="020B0604020202020204" pitchFamily="34" charset="0"/>
                <a:cs typeface="Arial" panose="020B0604020202020204" pitchFamily="34" charset="0"/>
              </a:rPr>
              <a:t>as a business</a:t>
            </a:r>
            <a:r>
              <a:rPr lang="en-GB" sz="1600" dirty="0" smtClean="0">
                <a:latin typeface="Arial" panose="020B0604020202020204" pitchFamily="34" charset="0"/>
                <a:cs typeface="Arial" panose="020B0604020202020204" pitchFamily="34" charset="0"/>
              </a:rPr>
              <a:t>.</a:t>
            </a:r>
          </a:p>
          <a:p>
            <a:pPr marL="269875" lvl="1" indent="-269875">
              <a:spcAft>
                <a:spcPts val="300"/>
              </a:spcAft>
              <a:buClr>
                <a:srgbClr val="00B050"/>
              </a:buClr>
              <a:buFont typeface="Arial" panose="020B0604020202020204" pitchFamily="34" charset="0"/>
              <a:buChar char="•"/>
            </a:pPr>
            <a:r>
              <a:rPr lang="en-GB" sz="1600" b="1" dirty="0">
                <a:latin typeface="Arial" panose="020B0604020202020204" pitchFamily="34" charset="0"/>
                <a:cs typeface="Arial" panose="020B0604020202020204" pitchFamily="34" charset="0"/>
              </a:rPr>
              <a:t>Personnel Information</a:t>
            </a:r>
            <a:r>
              <a:rPr lang="en-GB" sz="1600"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is information held by the company </a:t>
            </a:r>
            <a:r>
              <a:rPr lang="en-GB" sz="1600" dirty="0" smtClean="0">
                <a:latin typeface="Arial" panose="020B0604020202020204" pitchFamily="34" charset="0"/>
                <a:cs typeface="Arial" panose="020B0604020202020204" pitchFamily="34" charset="0"/>
              </a:rPr>
              <a:t>on </a:t>
            </a:r>
            <a:r>
              <a:rPr lang="en-GB" sz="1600" dirty="0">
                <a:latin typeface="Arial" panose="020B0604020202020204" pitchFamily="34" charset="0"/>
                <a:cs typeface="Arial" panose="020B0604020202020204" pitchFamily="34" charset="0"/>
              </a:rPr>
              <a:t>their employees. This information must be freely available to the employee </a:t>
            </a:r>
            <a:r>
              <a:rPr lang="en-GB" sz="1600" dirty="0" smtClean="0">
                <a:latin typeface="Arial" panose="020B0604020202020204" pitchFamily="34" charset="0"/>
                <a:cs typeface="Arial" panose="020B0604020202020204" pitchFamily="34" charset="0"/>
              </a:rPr>
              <a:t>any </a:t>
            </a:r>
            <a:r>
              <a:rPr lang="en-GB" sz="1600" dirty="0">
                <a:latin typeface="Arial" panose="020B0604020202020204" pitchFamily="34" charset="0"/>
                <a:cs typeface="Arial" panose="020B0604020202020204" pitchFamily="34" charset="0"/>
              </a:rPr>
              <a:t>time that they request it.</a:t>
            </a:r>
            <a:endParaRPr lang="sv-SE" sz="1600" dirty="0">
              <a:latin typeface="Arial" panose="020B0604020202020204" pitchFamily="34" charset="0"/>
              <a:cs typeface="Arial" panose="020B0604020202020204" pitchFamily="34" charset="0"/>
            </a:endParaRPr>
          </a:p>
          <a:p>
            <a:pPr marL="269875" lvl="1" indent="-269875">
              <a:spcAft>
                <a:spcPts val="300"/>
              </a:spcAft>
              <a:buClr>
                <a:srgbClr val="00B050"/>
              </a:buClr>
              <a:buFont typeface="Arial" panose="020B0604020202020204" pitchFamily="34" charset="0"/>
              <a:buChar char="•"/>
            </a:pPr>
            <a:r>
              <a:rPr lang="en-GB" sz="1600" b="1" dirty="0">
                <a:latin typeface="Arial" panose="020B0604020202020204" pitchFamily="34" charset="0"/>
                <a:cs typeface="Arial" panose="020B0604020202020204" pitchFamily="34" charset="0"/>
              </a:rPr>
              <a:t>Marketing Information</a:t>
            </a:r>
            <a:r>
              <a:rPr lang="en-GB" sz="1600"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is used by the </a:t>
            </a:r>
            <a:r>
              <a:rPr lang="en-GB" sz="1600" dirty="0" smtClean="0">
                <a:latin typeface="Arial" panose="020B0604020202020204" pitchFamily="34" charset="0"/>
                <a:cs typeface="Arial" panose="020B0604020202020204" pitchFamily="34" charset="0"/>
              </a:rPr>
              <a:t>marketing </a:t>
            </a:r>
            <a:r>
              <a:rPr lang="en-GB" sz="1600" dirty="0">
                <a:latin typeface="Arial" panose="020B0604020202020204" pitchFamily="34" charset="0"/>
                <a:cs typeface="Arial" panose="020B0604020202020204" pitchFamily="34" charset="0"/>
              </a:rPr>
              <a:t>team to </a:t>
            </a:r>
            <a:r>
              <a:rPr lang="en-GB" sz="1600" dirty="0" smtClean="0">
                <a:latin typeface="Arial" panose="020B0604020202020204" pitchFamily="34" charset="0"/>
                <a:cs typeface="Arial" panose="020B0604020202020204" pitchFamily="34" charset="0"/>
              </a:rPr>
              <a:t>identify </a:t>
            </a:r>
            <a:r>
              <a:rPr lang="en-GB" sz="1600" dirty="0">
                <a:latin typeface="Arial" panose="020B0604020202020204" pitchFamily="34" charset="0"/>
                <a:cs typeface="Arial" panose="020B0604020202020204" pitchFamily="34" charset="0"/>
              </a:rPr>
              <a:t>what products or services offered </a:t>
            </a:r>
            <a:r>
              <a:rPr lang="en-GB" sz="1600" dirty="0" smtClean="0">
                <a:latin typeface="Arial" panose="020B0604020202020204" pitchFamily="34" charset="0"/>
                <a:cs typeface="Arial" panose="020B0604020202020204" pitchFamily="34" charset="0"/>
              </a:rPr>
              <a:t>are </a:t>
            </a:r>
            <a:r>
              <a:rPr lang="en-GB" sz="1600" dirty="0">
                <a:latin typeface="Arial" panose="020B0604020202020204" pitchFamily="34" charset="0"/>
                <a:cs typeface="Arial" panose="020B0604020202020204" pitchFamily="34" charset="0"/>
              </a:rPr>
              <a:t>most successful. </a:t>
            </a:r>
            <a:r>
              <a:rPr lang="en-GB" sz="1600" dirty="0" smtClean="0">
                <a:latin typeface="Arial" panose="020B0604020202020204" pitchFamily="34" charset="0"/>
                <a:cs typeface="Arial" panose="020B0604020202020204" pitchFamily="34" charset="0"/>
              </a:rPr>
              <a:t>They </a:t>
            </a:r>
            <a:r>
              <a:rPr lang="en-GB" sz="1600" dirty="0">
                <a:latin typeface="Arial" panose="020B0604020202020204" pitchFamily="34" charset="0"/>
                <a:cs typeface="Arial" panose="020B0604020202020204" pitchFamily="34" charset="0"/>
              </a:rPr>
              <a:t>collect information from different departments such as </a:t>
            </a:r>
            <a:r>
              <a:rPr lang="en-GB" sz="1600" dirty="0" smtClean="0">
                <a:latin typeface="Arial" panose="020B0604020202020204" pitchFamily="34" charset="0"/>
                <a:cs typeface="Arial" panose="020B0604020202020204" pitchFamily="34" charset="0"/>
              </a:rPr>
              <a:t>sales </a:t>
            </a:r>
            <a:r>
              <a:rPr lang="en-GB" sz="1600" dirty="0">
                <a:latin typeface="Arial" panose="020B0604020202020204" pitchFamily="34" charset="0"/>
                <a:cs typeface="Arial" panose="020B0604020202020204" pitchFamily="34" charset="0"/>
              </a:rPr>
              <a:t>to promote certain products or services based on current success rates. </a:t>
            </a:r>
            <a:endParaRPr lang="en-GB" sz="1600" dirty="0" smtClean="0">
              <a:latin typeface="Arial" panose="020B0604020202020204" pitchFamily="34" charset="0"/>
              <a:cs typeface="Arial" panose="020B0604020202020204" pitchFamily="34" charset="0"/>
            </a:endParaRPr>
          </a:p>
          <a:p>
            <a:pPr marL="269875" lvl="1" indent="-269875">
              <a:spcAft>
                <a:spcPts val="300"/>
              </a:spcAft>
              <a:buClr>
                <a:srgbClr val="00B050"/>
              </a:buClr>
              <a:buFont typeface="Arial" panose="020B0604020202020204" pitchFamily="34" charset="0"/>
              <a:buChar char="•"/>
            </a:pPr>
            <a:r>
              <a:rPr lang="en-GB" sz="1600" b="1" dirty="0" smtClean="0">
                <a:latin typeface="Arial" panose="020B0604020202020204" pitchFamily="34" charset="0"/>
                <a:cs typeface="Arial" panose="020B0604020202020204" pitchFamily="34" charset="0"/>
              </a:rPr>
              <a:t>Purchasing </a:t>
            </a:r>
            <a:r>
              <a:rPr lang="en-GB" sz="1600" b="1" dirty="0">
                <a:latin typeface="Arial" panose="020B0604020202020204" pitchFamily="34" charset="0"/>
                <a:cs typeface="Arial" panose="020B0604020202020204" pitchFamily="34" charset="0"/>
              </a:rPr>
              <a:t>Information</a:t>
            </a:r>
            <a:r>
              <a:rPr lang="en-GB" sz="1600"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is collected by the purchasing </a:t>
            </a:r>
            <a:r>
              <a:rPr lang="en-GB" sz="1600" dirty="0" smtClean="0">
                <a:latin typeface="Arial" panose="020B0604020202020204" pitchFamily="34" charset="0"/>
                <a:cs typeface="Arial" panose="020B0604020202020204" pitchFamily="34" charset="0"/>
              </a:rPr>
              <a:t>department </a:t>
            </a:r>
            <a:r>
              <a:rPr lang="en-GB" sz="1600" dirty="0">
                <a:latin typeface="Arial" panose="020B0604020202020204" pitchFamily="34" charset="0"/>
                <a:cs typeface="Arial" panose="020B0604020202020204" pitchFamily="34" charset="0"/>
              </a:rPr>
              <a:t>who are involved with buying all of the products needed to run your </a:t>
            </a:r>
            <a:r>
              <a:rPr lang="en-GB" sz="1600" dirty="0" smtClean="0">
                <a:latin typeface="Arial" panose="020B0604020202020204" pitchFamily="34" charset="0"/>
                <a:cs typeface="Arial" panose="020B0604020202020204" pitchFamily="34" charset="0"/>
              </a:rPr>
              <a:t>business.</a:t>
            </a:r>
          </a:p>
          <a:p>
            <a:pPr marL="269875" lvl="1" indent="-269875">
              <a:spcAft>
                <a:spcPts val="300"/>
              </a:spcAft>
              <a:buClr>
                <a:srgbClr val="00B050"/>
              </a:buClr>
              <a:buFont typeface="Arial" panose="020B0604020202020204" pitchFamily="34" charset="0"/>
              <a:buChar char="•"/>
            </a:pPr>
            <a:r>
              <a:rPr lang="en-GB" sz="1600" b="1" dirty="0">
                <a:latin typeface="Arial" panose="020B0604020202020204" pitchFamily="34" charset="0"/>
                <a:cs typeface="Arial" panose="020B0604020202020204" pitchFamily="34" charset="0"/>
              </a:rPr>
              <a:t>Sales Information</a:t>
            </a:r>
            <a:r>
              <a:rPr lang="en-GB" sz="1600" dirty="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this </a:t>
            </a:r>
            <a:r>
              <a:rPr lang="en-GB" sz="1600" dirty="0">
                <a:latin typeface="Arial" panose="020B0604020202020204" pitchFamily="34" charset="0"/>
                <a:cs typeface="Arial" panose="020B0604020202020204" pitchFamily="34" charset="0"/>
              </a:rPr>
              <a:t>needs </a:t>
            </a:r>
            <a:r>
              <a:rPr lang="en-GB" sz="1600" dirty="0" smtClean="0">
                <a:latin typeface="Arial" panose="020B0604020202020204" pitchFamily="34" charset="0"/>
                <a:cs typeface="Arial" panose="020B0604020202020204" pitchFamily="34" charset="0"/>
              </a:rPr>
              <a:t>to </a:t>
            </a:r>
            <a:r>
              <a:rPr lang="en-GB" sz="1600" dirty="0">
                <a:latin typeface="Arial" panose="020B0604020202020204" pitchFamily="34" charset="0"/>
                <a:cs typeface="Arial" panose="020B0604020202020204" pitchFamily="34" charset="0"/>
              </a:rPr>
              <a:t>be monitored based on the product or services offered by your company. This </a:t>
            </a:r>
            <a:r>
              <a:rPr lang="en-GB" sz="1600" dirty="0" smtClean="0">
                <a:latin typeface="Arial" panose="020B0604020202020204" pitchFamily="34" charset="0"/>
                <a:cs typeface="Arial" panose="020B0604020202020204" pitchFamily="34" charset="0"/>
              </a:rPr>
              <a:t>information </a:t>
            </a:r>
            <a:r>
              <a:rPr lang="en-GB" sz="1600" dirty="0">
                <a:latin typeface="Arial" panose="020B0604020202020204" pitchFamily="34" charset="0"/>
                <a:cs typeface="Arial" panose="020B0604020202020204" pitchFamily="34" charset="0"/>
              </a:rPr>
              <a:t>needs to be passed </a:t>
            </a:r>
            <a:r>
              <a:rPr lang="en-GB" sz="1600" dirty="0" smtClean="0">
                <a:latin typeface="Arial" panose="020B0604020202020204" pitchFamily="34" charset="0"/>
                <a:cs typeface="Arial" panose="020B0604020202020204" pitchFamily="34" charset="0"/>
              </a:rPr>
              <a:t>to ensure </a:t>
            </a:r>
            <a:r>
              <a:rPr lang="en-GB" sz="1600" dirty="0">
                <a:latin typeface="Arial" panose="020B0604020202020204" pitchFamily="34" charset="0"/>
                <a:cs typeface="Arial" panose="020B0604020202020204" pitchFamily="34" charset="0"/>
              </a:rPr>
              <a:t>that the cost of your good or service is less than the sale price.</a:t>
            </a:r>
          </a:p>
          <a:p>
            <a:pPr marL="269875" lvl="1" indent="-269875">
              <a:spcAft>
                <a:spcPts val="300"/>
              </a:spcAft>
              <a:buClr>
                <a:srgbClr val="00B050"/>
              </a:buClr>
              <a:buFont typeface="Arial" panose="020B0604020202020204" pitchFamily="34" charset="0"/>
              <a:buChar char="•"/>
            </a:pPr>
            <a:r>
              <a:rPr lang="en-GB" sz="1600" b="1" dirty="0">
                <a:latin typeface="Arial" panose="020B0604020202020204" pitchFamily="34" charset="0"/>
                <a:cs typeface="Arial" panose="020B0604020202020204" pitchFamily="34" charset="0"/>
              </a:rPr>
              <a:t>Manufacturing information</a:t>
            </a:r>
            <a:r>
              <a:rPr lang="en-GB" sz="1600" dirty="0">
                <a:latin typeface="Arial" panose="020B0604020202020204" pitchFamily="34" charset="0"/>
                <a:cs typeface="Arial" panose="020B0604020202020204" pitchFamily="34" charset="0"/>
              </a:rPr>
              <a:t>: This is information about the cost of manufacturing </a:t>
            </a:r>
            <a:r>
              <a:rPr lang="en-GB" sz="1600" dirty="0" smtClean="0">
                <a:latin typeface="Arial" panose="020B0604020202020204" pitchFamily="34" charset="0"/>
                <a:cs typeface="Arial" panose="020B0604020202020204" pitchFamily="34" charset="0"/>
              </a:rPr>
              <a:t>goods </a:t>
            </a:r>
            <a:r>
              <a:rPr lang="en-GB" sz="1600" dirty="0">
                <a:latin typeface="Arial" panose="020B0604020202020204" pitchFamily="34" charset="0"/>
                <a:cs typeface="Arial" panose="020B0604020202020204" pitchFamily="34" charset="0"/>
              </a:rPr>
              <a:t>within the </a:t>
            </a:r>
            <a:r>
              <a:rPr lang="en-GB" sz="1600" dirty="0" smtClean="0">
                <a:latin typeface="Arial" panose="020B0604020202020204" pitchFamily="34" charset="0"/>
                <a:cs typeface="Arial" panose="020B0604020202020204" pitchFamily="34" charset="0"/>
              </a:rPr>
              <a:t>company and </a:t>
            </a:r>
            <a:r>
              <a:rPr lang="en-GB" sz="1600" dirty="0">
                <a:latin typeface="Arial" panose="020B0604020202020204" pitchFamily="34" charset="0"/>
                <a:cs typeface="Arial" panose="020B0604020202020204" pitchFamily="34" charset="0"/>
              </a:rPr>
              <a:t>will normally include the </a:t>
            </a:r>
            <a:r>
              <a:rPr lang="en-GB" sz="1600" dirty="0" smtClean="0">
                <a:latin typeface="Arial" panose="020B0604020202020204" pitchFamily="34" charset="0"/>
                <a:cs typeface="Arial" panose="020B0604020202020204" pitchFamily="34" charset="0"/>
              </a:rPr>
              <a:t>running </a:t>
            </a:r>
            <a:r>
              <a:rPr lang="en-GB" sz="1600" dirty="0">
                <a:latin typeface="Arial" panose="020B0604020202020204" pitchFamily="34" charset="0"/>
                <a:cs typeface="Arial" panose="020B0604020202020204" pitchFamily="34" charset="0"/>
              </a:rPr>
              <a:t>cost of all machinery, the wages paid to production staff and the cost </a:t>
            </a:r>
            <a:r>
              <a:rPr lang="en-GB" sz="1600" dirty="0" smtClean="0">
                <a:latin typeface="Arial" panose="020B0604020202020204" pitchFamily="34" charset="0"/>
                <a:cs typeface="Arial" panose="020B0604020202020204" pitchFamily="34" charset="0"/>
              </a:rPr>
              <a:t>of </a:t>
            </a:r>
            <a:r>
              <a:rPr lang="en-GB" sz="1600" dirty="0">
                <a:latin typeface="Arial" panose="020B0604020202020204" pitchFamily="34" charset="0"/>
                <a:cs typeface="Arial" panose="020B0604020202020204" pitchFamily="34" charset="0"/>
              </a:rPr>
              <a:t>raw materials </a:t>
            </a:r>
            <a:r>
              <a:rPr lang="en-GB" sz="1600" dirty="0" smtClean="0">
                <a:latin typeface="Arial" panose="020B0604020202020204" pitchFamily="34" charset="0"/>
                <a:cs typeface="Arial" panose="020B0604020202020204" pitchFamily="34" charset="0"/>
              </a:rPr>
              <a:t>used </a:t>
            </a:r>
            <a:r>
              <a:rPr lang="en-GB" sz="1600" dirty="0">
                <a:latin typeface="Arial" panose="020B0604020202020204" pitchFamily="34" charset="0"/>
                <a:cs typeface="Arial" panose="020B0604020202020204" pitchFamily="34" charset="0"/>
              </a:rPr>
              <a:t>up in the manufacturing process</a:t>
            </a:r>
            <a:r>
              <a:rPr lang="en-GB" sz="1600" dirty="0" smtClean="0">
                <a:latin typeface="Arial" panose="020B0604020202020204" pitchFamily="34" charset="0"/>
                <a:cs typeface="Arial" panose="020B0604020202020204" pitchFamily="34" charset="0"/>
              </a:rPr>
              <a:t>.</a:t>
            </a:r>
            <a:endParaRPr lang="en-GB" sz="1600" dirty="0">
              <a:latin typeface="Arial" panose="020B0604020202020204" pitchFamily="34" charset="0"/>
              <a:cs typeface="Arial" panose="020B0604020202020204" pitchFamily="34" charset="0"/>
            </a:endParaRPr>
          </a:p>
        </p:txBody>
      </p:sp>
      <p:pic>
        <p:nvPicPr>
          <p:cNvPr id="7" name="Picture 2" descr="Image result for internal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49363"/>
          <a:stretch/>
        </p:blipFill>
        <p:spPr bwMode="auto">
          <a:xfrm>
            <a:off x="7020272" y="1051768"/>
            <a:ext cx="1800200" cy="30833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internal market research"/>
          <p:cNvPicPr>
            <a:picLocks noChangeAspect="1" noChangeArrowheads="1"/>
          </p:cNvPicPr>
          <p:nvPr/>
        </p:nvPicPr>
        <p:blipFill rotWithShape="1">
          <a:blip r:embed="rId3">
            <a:extLst>
              <a:ext uri="{28A0092B-C50C-407E-A947-70E740481C1C}">
                <a14:useLocalDpi xmlns:a14="http://schemas.microsoft.com/office/drawing/2010/main" val="0"/>
              </a:ext>
            </a:extLst>
          </a:blip>
          <a:srcRect l="25200" t="53373" r="32276" b="11978"/>
          <a:stretch/>
        </p:blipFill>
        <p:spPr bwMode="auto">
          <a:xfrm>
            <a:off x="7020271" y="4347843"/>
            <a:ext cx="1800199" cy="11001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Image result for internal market research"/>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986" t="28687" r="5240" b="11464"/>
          <a:stretch/>
        </p:blipFill>
        <p:spPr bwMode="auto">
          <a:xfrm>
            <a:off x="7020270" y="5576849"/>
            <a:ext cx="1800199" cy="9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5131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1" y="1052537"/>
            <a:ext cx="6768752" cy="5184775"/>
          </a:xfrm>
        </p:spPr>
        <p:txBody>
          <a:bodyPr numCol="1">
            <a:noAutofit/>
          </a:bodyPr>
          <a:lstStyle/>
          <a:p>
            <a:pPr marL="288925" indent="-285750">
              <a:spcAft>
                <a:spcPts val="300"/>
              </a:spcAft>
              <a:buClr>
                <a:srgbClr val="00B050"/>
              </a:buClr>
              <a:buSzPct val="80000"/>
              <a:buFont typeface="Wingdings 3" panose="05040102010807070707" pitchFamily="18" charset="2"/>
              <a:buChar char=""/>
            </a:pPr>
            <a:r>
              <a:rPr lang="en-GB" sz="1580" b="1" dirty="0" smtClean="0">
                <a:latin typeface="Arial" panose="020B0604020202020204" pitchFamily="34" charset="0"/>
                <a:cs typeface="Arial" panose="020B0604020202020204" pitchFamily="34" charset="0"/>
              </a:rPr>
              <a:t>External</a:t>
            </a:r>
            <a:r>
              <a:rPr lang="en-GB" sz="1580" dirty="0" smtClean="0">
                <a:latin typeface="Arial" panose="020B0604020202020204" pitchFamily="34" charset="0"/>
                <a:cs typeface="Arial" panose="020B0604020202020204" pitchFamily="34" charset="0"/>
              </a:rPr>
              <a:t>: </a:t>
            </a:r>
            <a:r>
              <a:rPr lang="en-GB" sz="1580" dirty="0">
                <a:latin typeface="Arial" panose="020B0604020202020204" pitchFamily="34" charset="0"/>
                <a:cs typeface="Arial" panose="020B0604020202020204" pitchFamily="34" charset="0"/>
              </a:rPr>
              <a:t>Examples of external </a:t>
            </a:r>
            <a:r>
              <a:rPr lang="en-GB" sz="1580" dirty="0" smtClean="0">
                <a:latin typeface="Arial" panose="020B0604020202020204" pitchFamily="34" charset="0"/>
                <a:cs typeface="Arial" panose="020B0604020202020204" pitchFamily="34" charset="0"/>
              </a:rPr>
              <a:t>information </a:t>
            </a:r>
            <a:r>
              <a:rPr lang="en-GB" sz="1580" dirty="0">
                <a:latin typeface="Arial" panose="020B0604020202020204" pitchFamily="34" charset="0"/>
                <a:cs typeface="Arial" panose="020B0604020202020204" pitchFamily="34" charset="0"/>
              </a:rPr>
              <a:t>sources are: Government, trade groupings, commercially provided </a:t>
            </a:r>
            <a:r>
              <a:rPr lang="en-GB" sz="1580" dirty="0" smtClean="0">
                <a:latin typeface="Arial" panose="020B0604020202020204" pitchFamily="34" charset="0"/>
                <a:cs typeface="Arial" panose="020B0604020202020204" pitchFamily="34" charset="0"/>
              </a:rPr>
              <a:t>information</a:t>
            </a:r>
            <a:r>
              <a:rPr lang="en-GB" sz="1580" dirty="0">
                <a:latin typeface="Arial" panose="020B0604020202020204" pitchFamily="34" charset="0"/>
                <a:cs typeface="Arial" panose="020B0604020202020204" pitchFamily="34" charset="0"/>
              </a:rPr>
              <a:t>, database and research. If a company uses external sources of </a:t>
            </a:r>
            <a:r>
              <a:rPr lang="en-GB" sz="1580" dirty="0" smtClean="0">
                <a:latin typeface="Arial" panose="020B0604020202020204" pitchFamily="34" charset="0"/>
                <a:cs typeface="Arial" panose="020B0604020202020204" pitchFamily="34" charset="0"/>
              </a:rPr>
              <a:t>information </a:t>
            </a:r>
            <a:r>
              <a:rPr lang="en-GB" sz="1580" dirty="0">
                <a:latin typeface="Arial" panose="020B0604020202020204" pitchFamily="34" charset="0"/>
                <a:cs typeface="Arial" panose="020B0604020202020204" pitchFamily="34" charset="0"/>
              </a:rPr>
              <a:t>then they must be sure of the reliability of the data sources. Here </a:t>
            </a:r>
            <a:r>
              <a:rPr lang="en-GB" sz="1580" dirty="0" smtClean="0">
                <a:latin typeface="Arial" panose="020B0604020202020204" pitchFamily="34" charset="0"/>
                <a:cs typeface="Arial" panose="020B0604020202020204" pitchFamily="34" charset="0"/>
              </a:rPr>
              <a:t>are </a:t>
            </a:r>
            <a:r>
              <a:rPr lang="en-GB" sz="1580" dirty="0">
                <a:latin typeface="Arial" panose="020B0604020202020204" pitchFamily="34" charset="0"/>
                <a:cs typeface="Arial" panose="020B0604020202020204" pitchFamily="34" charset="0"/>
              </a:rPr>
              <a:t>some examples of how the company could use information supplies by external </a:t>
            </a:r>
            <a:r>
              <a:rPr lang="en-GB" sz="1580" dirty="0" smtClean="0">
                <a:latin typeface="Arial" panose="020B0604020202020204" pitchFamily="34" charset="0"/>
                <a:cs typeface="Arial" panose="020B0604020202020204" pitchFamily="34" charset="0"/>
              </a:rPr>
              <a:t>sources:</a:t>
            </a:r>
          </a:p>
          <a:p>
            <a:pPr marL="598488" lvl="1" indent="-285750">
              <a:spcAft>
                <a:spcPts val="300"/>
              </a:spcAft>
              <a:buClr>
                <a:srgbClr val="00B050"/>
              </a:buClr>
              <a:buFont typeface="Arial" panose="020B0604020202020204" pitchFamily="34" charset="0"/>
              <a:buChar char="•"/>
            </a:pPr>
            <a:r>
              <a:rPr lang="en-GB" sz="1580" b="1" dirty="0">
                <a:latin typeface="Arial" panose="020B0604020202020204" pitchFamily="34" charset="0"/>
                <a:cs typeface="Arial" panose="020B0604020202020204" pitchFamily="34" charset="0"/>
              </a:rPr>
              <a:t>Government</a:t>
            </a:r>
            <a:r>
              <a:rPr lang="en-GB" sz="1580" dirty="0">
                <a:latin typeface="Arial" panose="020B0604020202020204" pitchFamily="34" charset="0"/>
                <a:cs typeface="Arial" panose="020B0604020202020204" pitchFamily="34" charset="0"/>
              </a:rPr>
              <a:t>: </a:t>
            </a:r>
            <a:r>
              <a:rPr lang="en-GB" sz="1580" dirty="0" smtClean="0">
                <a:latin typeface="Arial" panose="020B0604020202020204" pitchFamily="34" charset="0"/>
                <a:cs typeface="Arial" panose="020B0604020202020204" pitchFamily="34" charset="0"/>
              </a:rPr>
              <a:t>This comes </a:t>
            </a:r>
            <a:r>
              <a:rPr lang="en-GB" sz="1580" dirty="0">
                <a:latin typeface="Arial" panose="020B0604020202020204" pitchFamily="34" charset="0"/>
                <a:cs typeface="Arial" panose="020B0604020202020204" pitchFamily="34" charset="0"/>
              </a:rPr>
              <a:t>from a </a:t>
            </a:r>
            <a:r>
              <a:rPr lang="en-GB" sz="1580" dirty="0" smtClean="0">
                <a:latin typeface="Arial" panose="020B0604020202020204" pitchFamily="34" charset="0"/>
                <a:cs typeface="Arial" panose="020B0604020202020204" pitchFamily="34" charset="0"/>
              </a:rPr>
              <a:t>reliable </a:t>
            </a:r>
            <a:r>
              <a:rPr lang="en-GB" sz="1580" dirty="0">
                <a:latin typeface="Arial" panose="020B0604020202020204" pitchFamily="34" charset="0"/>
                <a:cs typeface="Arial" panose="020B0604020202020204" pitchFamily="34" charset="0"/>
              </a:rPr>
              <a:t>source as this is the governing body that they business operates </a:t>
            </a:r>
            <a:r>
              <a:rPr lang="en-GB" sz="1580" dirty="0" smtClean="0">
                <a:latin typeface="Arial" panose="020B0604020202020204" pitchFamily="34" charset="0"/>
                <a:cs typeface="Arial" panose="020B0604020202020204" pitchFamily="34" charset="0"/>
              </a:rPr>
              <a:t>within</a:t>
            </a:r>
            <a:r>
              <a:rPr lang="en-GB" sz="1580" dirty="0">
                <a:latin typeface="Arial" panose="020B0604020202020204" pitchFamily="34" charset="0"/>
                <a:cs typeface="Arial" panose="020B0604020202020204" pitchFamily="34" charset="0"/>
              </a:rPr>
              <a:t>. Companies need to use important legal information from the Government to </a:t>
            </a:r>
            <a:r>
              <a:rPr lang="en-GB" sz="1580" dirty="0" smtClean="0">
                <a:latin typeface="Arial" panose="020B0604020202020204" pitchFamily="34" charset="0"/>
                <a:cs typeface="Arial" panose="020B0604020202020204" pitchFamily="34" charset="0"/>
              </a:rPr>
              <a:t>help </a:t>
            </a:r>
            <a:r>
              <a:rPr lang="en-GB" sz="1580" dirty="0">
                <a:latin typeface="Arial" panose="020B0604020202020204" pitchFamily="34" charset="0"/>
                <a:cs typeface="Arial" panose="020B0604020202020204" pitchFamily="34" charset="0"/>
              </a:rPr>
              <a:t>run the business successfully and legally. </a:t>
            </a:r>
            <a:r>
              <a:rPr lang="en-GB" sz="1580" dirty="0" smtClean="0">
                <a:latin typeface="Arial" panose="020B0604020202020204" pitchFamily="34" charset="0"/>
                <a:cs typeface="Arial" panose="020B0604020202020204" pitchFamily="34" charset="0"/>
              </a:rPr>
              <a:t>For example, </a:t>
            </a:r>
            <a:r>
              <a:rPr lang="en-GB" sz="1580" dirty="0">
                <a:latin typeface="Arial" panose="020B0604020202020204" pitchFamily="34" charset="0"/>
                <a:cs typeface="Arial" panose="020B0604020202020204" pitchFamily="34" charset="0"/>
              </a:rPr>
              <a:t>if the Government offered businesses grants for opening </a:t>
            </a:r>
            <a:r>
              <a:rPr lang="en-GB" sz="1580" dirty="0" smtClean="0">
                <a:latin typeface="Arial" panose="020B0604020202020204" pitchFamily="34" charset="0"/>
                <a:cs typeface="Arial" panose="020B0604020202020204" pitchFamily="34" charset="0"/>
              </a:rPr>
              <a:t>manufacturing </a:t>
            </a:r>
            <a:r>
              <a:rPr lang="en-GB" sz="1580" dirty="0">
                <a:latin typeface="Arial" panose="020B0604020202020204" pitchFamily="34" charset="0"/>
                <a:cs typeface="Arial" panose="020B0604020202020204" pitchFamily="34" charset="0"/>
              </a:rPr>
              <a:t>plants in areas of high unemployment a company might use this </a:t>
            </a:r>
            <a:r>
              <a:rPr lang="en-GB" sz="1580" dirty="0" smtClean="0">
                <a:latin typeface="Arial" panose="020B0604020202020204" pitchFamily="34" charset="0"/>
                <a:cs typeface="Arial" panose="020B0604020202020204" pitchFamily="34" charset="0"/>
              </a:rPr>
              <a:t>information </a:t>
            </a:r>
            <a:r>
              <a:rPr lang="en-GB" sz="1580" dirty="0">
                <a:latin typeface="Arial" panose="020B0604020202020204" pitchFamily="34" charset="0"/>
                <a:cs typeface="Arial" panose="020B0604020202020204" pitchFamily="34" charset="0"/>
              </a:rPr>
              <a:t>to their advantage to set up a new plant at a lower cost than in </a:t>
            </a:r>
            <a:r>
              <a:rPr lang="en-GB" sz="1580" dirty="0" smtClean="0">
                <a:latin typeface="Arial" panose="020B0604020202020204" pitchFamily="34" charset="0"/>
                <a:cs typeface="Arial" panose="020B0604020202020204" pitchFamily="34" charset="0"/>
              </a:rPr>
              <a:t>another </a:t>
            </a:r>
            <a:r>
              <a:rPr lang="en-GB" sz="1580" dirty="0">
                <a:latin typeface="Arial" panose="020B0604020202020204" pitchFamily="34" charset="0"/>
                <a:cs typeface="Arial" panose="020B0604020202020204" pitchFamily="34" charset="0"/>
              </a:rPr>
              <a:t>area.</a:t>
            </a:r>
            <a:endParaRPr lang="en-GB" sz="1580" dirty="0" smtClean="0">
              <a:latin typeface="Arial" panose="020B0604020202020204" pitchFamily="34" charset="0"/>
              <a:cs typeface="Arial" panose="020B0604020202020204" pitchFamily="34" charset="0"/>
            </a:endParaRPr>
          </a:p>
          <a:p>
            <a:pPr marL="598488" lvl="1" indent="-285750">
              <a:spcAft>
                <a:spcPts val="300"/>
              </a:spcAft>
              <a:buClr>
                <a:srgbClr val="00B050"/>
              </a:buClr>
              <a:buFont typeface="Arial" panose="020B0604020202020204" pitchFamily="34" charset="0"/>
              <a:buChar char="•"/>
            </a:pPr>
            <a:r>
              <a:rPr lang="en-GB" sz="1580" b="1" dirty="0">
                <a:latin typeface="Arial" panose="020B0604020202020204" pitchFamily="34" charset="0"/>
                <a:cs typeface="Arial" panose="020B0604020202020204" pitchFamily="34" charset="0"/>
              </a:rPr>
              <a:t>Trade Groupings</a:t>
            </a:r>
            <a:r>
              <a:rPr lang="en-GB" sz="1580" dirty="0">
                <a:latin typeface="Arial" panose="020B0604020202020204" pitchFamily="34" charset="0"/>
                <a:cs typeface="Arial" panose="020B0604020202020204" pitchFamily="34" charset="0"/>
              </a:rPr>
              <a:t>: </a:t>
            </a:r>
            <a:r>
              <a:rPr lang="en-GB" sz="1580" dirty="0" smtClean="0">
                <a:latin typeface="Arial" panose="020B0604020202020204" pitchFamily="34" charset="0"/>
                <a:cs typeface="Arial" panose="020B0604020202020204" pitchFamily="34" charset="0"/>
              </a:rPr>
              <a:t>This </a:t>
            </a:r>
            <a:r>
              <a:rPr lang="en-GB" sz="1580" dirty="0">
                <a:latin typeface="Arial" panose="020B0604020202020204" pitchFamily="34" charset="0"/>
                <a:cs typeface="Arial" panose="020B0604020202020204" pitchFamily="34" charset="0"/>
              </a:rPr>
              <a:t>is a group of businesses that operate within </a:t>
            </a:r>
            <a:r>
              <a:rPr lang="en-GB" sz="1580" dirty="0" smtClean="0">
                <a:latin typeface="Arial" panose="020B0604020202020204" pitchFamily="34" charset="0"/>
                <a:cs typeface="Arial" panose="020B0604020202020204" pitchFamily="34" charset="0"/>
              </a:rPr>
              <a:t>the </a:t>
            </a:r>
            <a:r>
              <a:rPr lang="en-GB" sz="1580" dirty="0">
                <a:latin typeface="Arial" panose="020B0604020202020204" pitchFamily="34" charset="0"/>
                <a:cs typeface="Arial" panose="020B0604020202020204" pitchFamily="34" charset="0"/>
              </a:rPr>
              <a:t>same sector and not within the same location. For example tech companies </a:t>
            </a:r>
            <a:r>
              <a:rPr lang="en-GB" sz="1580" dirty="0" smtClean="0">
                <a:latin typeface="Arial" panose="020B0604020202020204" pitchFamily="34" charset="0"/>
                <a:cs typeface="Arial" panose="020B0604020202020204" pitchFamily="34" charset="0"/>
              </a:rPr>
              <a:t>would </a:t>
            </a:r>
            <a:r>
              <a:rPr lang="en-GB" sz="1580" dirty="0">
                <a:latin typeface="Arial" panose="020B0604020202020204" pitchFamily="34" charset="0"/>
                <a:cs typeface="Arial" panose="020B0604020202020204" pitchFamily="34" charset="0"/>
              </a:rPr>
              <a:t>be part of the Technical Trade Association and Farmers </a:t>
            </a:r>
            <a:r>
              <a:rPr lang="en-GB" sz="1580" dirty="0" smtClean="0">
                <a:latin typeface="Arial" panose="020B0604020202020204" pitchFamily="34" charset="0"/>
                <a:cs typeface="Arial" panose="020B0604020202020204" pitchFamily="34" charset="0"/>
              </a:rPr>
              <a:t>part </a:t>
            </a:r>
            <a:r>
              <a:rPr lang="en-GB" sz="1580" dirty="0">
                <a:latin typeface="Arial" panose="020B0604020202020204" pitchFamily="34" charset="0"/>
                <a:cs typeface="Arial" panose="020B0604020202020204" pitchFamily="34" charset="0"/>
              </a:rPr>
              <a:t>of </a:t>
            </a:r>
            <a:r>
              <a:rPr lang="en-GB" sz="1580" dirty="0" smtClean="0">
                <a:latin typeface="Arial" panose="020B0604020202020204" pitchFamily="34" charset="0"/>
                <a:cs typeface="Arial" panose="020B0604020202020204" pitchFamily="34" charset="0"/>
              </a:rPr>
              <a:t>the </a:t>
            </a:r>
            <a:r>
              <a:rPr lang="en-GB" sz="1580" dirty="0">
                <a:latin typeface="Arial" panose="020B0604020202020204" pitchFamily="34" charset="0"/>
                <a:cs typeface="Arial" panose="020B0604020202020204" pitchFamily="34" charset="0"/>
              </a:rPr>
              <a:t>Farming Association within a country or region. As a business being a member </a:t>
            </a:r>
            <a:r>
              <a:rPr lang="en-GB" sz="1580" dirty="0" smtClean="0">
                <a:latin typeface="Arial" panose="020B0604020202020204" pitchFamily="34" charset="0"/>
                <a:cs typeface="Arial" panose="020B0604020202020204" pitchFamily="34" charset="0"/>
              </a:rPr>
              <a:t>of </a:t>
            </a:r>
            <a:r>
              <a:rPr lang="en-GB" sz="1580" dirty="0">
                <a:latin typeface="Arial" panose="020B0604020202020204" pitchFamily="34" charset="0"/>
                <a:cs typeface="Arial" panose="020B0604020202020204" pitchFamily="34" charset="0"/>
              </a:rPr>
              <a:t>a trade grouping enables you to access information that helps you run your </a:t>
            </a:r>
            <a:r>
              <a:rPr lang="en-GB" sz="1580" dirty="0" smtClean="0">
                <a:latin typeface="Arial" panose="020B0604020202020204" pitchFamily="34" charset="0"/>
                <a:cs typeface="Arial" panose="020B0604020202020204" pitchFamily="34" charset="0"/>
              </a:rPr>
              <a:t>business </a:t>
            </a:r>
            <a:r>
              <a:rPr lang="en-GB" sz="1580" dirty="0">
                <a:latin typeface="Arial" panose="020B0604020202020204" pitchFamily="34" charset="0"/>
                <a:cs typeface="Arial" panose="020B0604020202020204" pitchFamily="34" charset="0"/>
              </a:rPr>
              <a:t>successfully. For example, solicitors are part of the legal trade and </a:t>
            </a:r>
            <a:r>
              <a:rPr lang="en-GB" sz="1580" dirty="0" smtClean="0">
                <a:latin typeface="Arial" panose="020B0604020202020204" pitchFamily="34" charset="0"/>
                <a:cs typeface="Arial" panose="020B0604020202020204" pitchFamily="34" charset="0"/>
              </a:rPr>
              <a:t>will </a:t>
            </a:r>
            <a:r>
              <a:rPr lang="en-GB" sz="1580" dirty="0">
                <a:latin typeface="Arial" panose="020B0604020202020204" pitchFamily="34" charset="0"/>
                <a:cs typeface="Arial" panose="020B0604020202020204" pitchFamily="34" charset="0"/>
              </a:rPr>
              <a:t>have memberships that give them access to the latest laws that the must use </a:t>
            </a:r>
            <a:r>
              <a:rPr lang="en-GB" sz="1580" dirty="0" smtClean="0">
                <a:latin typeface="Arial" panose="020B0604020202020204" pitchFamily="34" charset="0"/>
                <a:cs typeface="Arial" panose="020B0604020202020204" pitchFamily="34" charset="0"/>
              </a:rPr>
              <a:t>to </a:t>
            </a:r>
            <a:r>
              <a:rPr lang="en-GB" sz="1580" dirty="0">
                <a:latin typeface="Arial" panose="020B0604020202020204" pitchFamily="34" charset="0"/>
                <a:cs typeface="Arial" panose="020B0604020202020204" pitchFamily="34" charset="0"/>
              </a:rPr>
              <a:t>support their clients in the best possible way. </a:t>
            </a:r>
            <a:endParaRPr lang="en-GB" sz="1580" dirty="0" smtClean="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70266" y="72008"/>
            <a:ext cx="8859452" cy="548680"/>
          </a:xfrm>
        </p:spPr>
        <p:txBody>
          <a:bodyPr>
            <a:noAutofit/>
          </a:bodyPr>
          <a:lstStyle/>
          <a:p>
            <a:r>
              <a:rPr lang="en-GB" sz="2800" dirty="0" smtClean="0"/>
              <a:t>P5.3 – Market Research and Planning – Types - External</a:t>
            </a:r>
            <a:endParaRPr lang="en-US" sz="2800" b="1" dirty="0"/>
          </a:p>
        </p:txBody>
      </p:sp>
      <p:pic>
        <p:nvPicPr>
          <p:cNvPr id="3074" name="Picture 2" descr="Image result for internal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397" t="1970" r="57803" b="12654"/>
          <a:stretch/>
        </p:blipFill>
        <p:spPr bwMode="auto">
          <a:xfrm>
            <a:off x="7020272" y="1052537"/>
            <a:ext cx="1800199" cy="3188924"/>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Image result for external marke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4407378"/>
            <a:ext cx="1800199" cy="1798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6148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271" y="1052537"/>
            <a:ext cx="6841009" cy="5184775"/>
          </a:xfrm>
        </p:spPr>
        <p:txBody>
          <a:bodyPr numCol="1">
            <a:noAutofit/>
          </a:bodyPr>
          <a:lstStyle/>
          <a:p>
            <a:pPr marL="360363" lvl="1" indent="-342900">
              <a:spcAft>
                <a:spcPts val="300"/>
              </a:spcAft>
              <a:buClr>
                <a:srgbClr val="00B050"/>
              </a:buClr>
              <a:buFont typeface="Arial" panose="020B0604020202020204" pitchFamily="34" charset="0"/>
              <a:buChar char="•"/>
            </a:pPr>
            <a:r>
              <a:rPr lang="en-GB" sz="2000" b="1" dirty="0" smtClean="0">
                <a:latin typeface="Arial" panose="020B0604020202020204" pitchFamily="34" charset="0"/>
                <a:cs typeface="Arial" panose="020B0604020202020204" pitchFamily="34" charset="0"/>
              </a:rPr>
              <a:t>Commercially </a:t>
            </a:r>
            <a:r>
              <a:rPr lang="en-GB" sz="2000" b="1" dirty="0">
                <a:latin typeface="Arial" panose="020B0604020202020204" pitchFamily="34" charset="0"/>
                <a:cs typeface="Arial" panose="020B0604020202020204" pitchFamily="34" charset="0"/>
              </a:rPr>
              <a:t>Provided</a:t>
            </a:r>
            <a:r>
              <a:rPr lang="en-GB" sz="2000" dirty="0">
                <a:latin typeface="Arial" panose="020B0604020202020204" pitchFamily="34" charset="0"/>
                <a:cs typeface="Arial" panose="020B0604020202020204" pitchFamily="34" charset="0"/>
              </a:rPr>
              <a:t>: Companies can use </a:t>
            </a:r>
            <a:r>
              <a:rPr lang="en-GB" sz="2000" dirty="0" smtClean="0">
                <a:latin typeface="Arial" panose="020B0604020202020204" pitchFamily="34" charset="0"/>
                <a:cs typeface="Arial" panose="020B0604020202020204" pitchFamily="34" charset="0"/>
              </a:rPr>
              <a:t>this </a:t>
            </a:r>
            <a:r>
              <a:rPr lang="en-GB" sz="2000" dirty="0">
                <a:latin typeface="Arial" panose="020B0604020202020204" pitchFamily="34" charset="0"/>
                <a:cs typeface="Arial" panose="020B0604020202020204" pitchFamily="34" charset="0"/>
              </a:rPr>
              <a:t>information to </a:t>
            </a:r>
            <a:r>
              <a:rPr lang="en-GB" sz="2000" dirty="0" smtClean="0">
                <a:latin typeface="Arial" panose="020B0604020202020204" pitchFamily="34" charset="0"/>
                <a:cs typeface="Arial" panose="020B0604020202020204" pitchFamily="34" charset="0"/>
              </a:rPr>
              <a:t>help </a:t>
            </a:r>
            <a:r>
              <a:rPr lang="en-GB" sz="2000" dirty="0">
                <a:latin typeface="Arial" panose="020B0604020202020204" pitchFamily="34" charset="0"/>
                <a:cs typeface="Arial" panose="020B0604020202020204" pitchFamily="34" charset="0"/>
              </a:rPr>
              <a:t>them make the correct business decisions. These decisions are made based on </a:t>
            </a:r>
            <a:r>
              <a:rPr lang="en-GB" sz="2000" dirty="0" smtClean="0">
                <a:latin typeface="Arial" panose="020B0604020202020204" pitchFamily="34" charset="0"/>
                <a:cs typeface="Arial" panose="020B0604020202020204" pitchFamily="34" charset="0"/>
              </a:rPr>
              <a:t>information </a:t>
            </a:r>
            <a:r>
              <a:rPr lang="en-GB" sz="2000" dirty="0">
                <a:latin typeface="Arial" panose="020B0604020202020204" pitchFamily="34" charset="0"/>
                <a:cs typeface="Arial" panose="020B0604020202020204" pitchFamily="34" charset="0"/>
              </a:rPr>
              <a:t>made available to them from other companies. For example, a hotel </a:t>
            </a:r>
            <a:r>
              <a:rPr lang="en-GB" sz="2000" dirty="0" smtClean="0">
                <a:latin typeface="Arial" panose="020B0604020202020204" pitchFamily="34" charset="0"/>
                <a:cs typeface="Arial" panose="020B0604020202020204" pitchFamily="34" charset="0"/>
              </a:rPr>
              <a:t>group </a:t>
            </a:r>
            <a:r>
              <a:rPr lang="en-GB" sz="2000" dirty="0">
                <a:latin typeface="Arial" panose="020B0604020202020204" pitchFamily="34" charset="0"/>
                <a:cs typeface="Arial" panose="020B0604020202020204" pitchFamily="34" charset="0"/>
              </a:rPr>
              <a:t>might use the information about the number of flights to and from a number </a:t>
            </a:r>
            <a:r>
              <a:rPr lang="en-GB" sz="2000" dirty="0" smtClean="0">
                <a:latin typeface="Arial" panose="020B0604020202020204" pitchFamily="34" charset="0"/>
                <a:cs typeface="Arial" panose="020B0604020202020204" pitchFamily="34" charset="0"/>
              </a:rPr>
              <a:t>of </a:t>
            </a:r>
            <a:r>
              <a:rPr lang="en-GB" sz="2000" dirty="0">
                <a:latin typeface="Arial" panose="020B0604020202020204" pitchFamily="34" charset="0"/>
                <a:cs typeface="Arial" panose="020B0604020202020204" pitchFamily="34" charset="0"/>
              </a:rPr>
              <a:t>airports along with the information on the number of hotels beside each </a:t>
            </a:r>
            <a:r>
              <a:rPr lang="en-GB" sz="2000" dirty="0" smtClean="0">
                <a:latin typeface="Arial" panose="020B0604020202020204" pitchFamily="34" charset="0"/>
                <a:cs typeface="Arial" panose="020B0604020202020204" pitchFamily="34" charset="0"/>
              </a:rPr>
              <a:t>airport </a:t>
            </a:r>
            <a:r>
              <a:rPr lang="en-GB" sz="2000" dirty="0">
                <a:latin typeface="Arial" panose="020B0604020202020204" pitchFamily="34" charset="0"/>
                <a:cs typeface="Arial" panose="020B0604020202020204" pitchFamily="34" charset="0"/>
              </a:rPr>
              <a:t>to make a decision on where to open their newest hotel</a:t>
            </a:r>
            <a:r>
              <a:rPr lang="en-GB" sz="2000" dirty="0" smtClean="0">
                <a:latin typeface="Arial" panose="020B0604020202020204" pitchFamily="34" charset="0"/>
                <a:cs typeface="Arial" panose="020B0604020202020204" pitchFamily="34" charset="0"/>
              </a:rPr>
              <a:t>.</a:t>
            </a:r>
          </a:p>
          <a:p>
            <a:pPr marL="360363" lvl="1" indent="-342900">
              <a:spcAft>
                <a:spcPts val="300"/>
              </a:spcAft>
              <a:buClr>
                <a:srgbClr val="00B050"/>
              </a:buClr>
              <a:buFont typeface="Arial" panose="020B0604020202020204" pitchFamily="34" charset="0"/>
              <a:buChar char="•"/>
            </a:pPr>
            <a:r>
              <a:rPr lang="en-GB" sz="2000" b="1" dirty="0">
                <a:latin typeface="Arial" panose="020B0604020202020204" pitchFamily="34" charset="0"/>
                <a:cs typeface="Arial" panose="020B0604020202020204" pitchFamily="34" charset="0"/>
              </a:rPr>
              <a:t>Databases &amp; Research</a:t>
            </a:r>
            <a:r>
              <a:rPr lang="en-GB" sz="2000" dirty="0">
                <a:latin typeface="Arial" panose="020B0604020202020204" pitchFamily="34" charset="0"/>
                <a:cs typeface="Arial" panose="020B0604020202020204" pitchFamily="34" charset="0"/>
              </a:rPr>
              <a:t>: Companies can research information that might help them </a:t>
            </a:r>
            <a:r>
              <a:rPr lang="en-GB" sz="2000" dirty="0" smtClean="0">
                <a:latin typeface="Arial" panose="020B0604020202020204" pitchFamily="34" charset="0"/>
                <a:cs typeface="Arial" panose="020B0604020202020204" pitchFamily="34" charset="0"/>
              </a:rPr>
              <a:t>increase </a:t>
            </a:r>
            <a:r>
              <a:rPr lang="en-GB" sz="2000" dirty="0">
                <a:latin typeface="Arial" panose="020B0604020202020204" pitchFamily="34" charset="0"/>
                <a:cs typeface="Arial" panose="020B0604020202020204" pitchFamily="34" charset="0"/>
              </a:rPr>
              <a:t>the sales and level of interest in their business. The key thing to </a:t>
            </a:r>
            <a:r>
              <a:rPr lang="en-GB" sz="2000" dirty="0" smtClean="0">
                <a:latin typeface="Arial" panose="020B0604020202020204" pitchFamily="34" charset="0"/>
                <a:cs typeface="Arial" panose="020B0604020202020204" pitchFamily="34" charset="0"/>
              </a:rPr>
              <a:t>researching </a:t>
            </a:r>
            <a:r>
              <a:rPr lang="en-GB" sz="2000" dirty="0">
                <a:latin typeface="Arial" panose="020B0604020202020204" pitchFamily="34" charset="0"/>
                <a:cs typeface="Arial" panose="020B0604020202020204" pitchFamily="34" charset="0"/>
              </a:rPr>
              <a:t>information that helps run your business to ensure it is accurate </a:t>
            </a:r>
            <a:r>
              <a:rPr lang="en-GB" sz="2000" dirty="0" smtClean="0">
                <a:latin typeface="Arial" panose="020B0604020202020204" pitchFamily="34" charset="0"/>
                <a:cs typeface="Arial" panose="020B0604020202020204" pitchFamily="34" charset="0"/>
              </a:rPr>
              <a:t>and </a:t>
            </a:r>
            <a:r>
              <a:rPr lang="en-GB" sz="2000" dirty="0">
                <a:latin typeface="Arial" panose="020B0604020202020204" pitchFamily="34" charset="0"/>
                <a:cs typeface="Arial" panose="020B0604020202020204" pitchFamily="34" charset="0"/>
              </a:rPr>
              <a:t>reliable. Some companies will pay to access commercially available databases </a:t>
            </a:r>
            <a:r>
              <a:rPr lang="en-GB" sz="2000" dirty="0" smtClean="0">
                <a:latin typeface="Arial" panose="020B0604020202020204" pitchFamily="34" charset="0"/>
                <a:cs typeface="Arial" panose="020B0604020202020204" pitchFamily="34" charset="0"/>
              </a:rPr>
              <a:t>that </a:t>
            </a:r>
            <a:r>
              <a:rPr lang="en-GB" sz="2000" dirty="0">
                <a:latin typeface="Arial" panose="020B0604020202020204" pitchFamily="34" charset="0"/>
                <a:cs typeface="Arial" panose="020B0604020202020204" pitchFamily="34" charset="0"/>
              </a:rPr>
              <a:t>offer a range of information directly based on their business sector.</a:t>
            </a:r>
          </a:p>
        </p:txBody>
      </p:sp>
      <p:sp>
        <p:nvSpPr>
          <p:cNvPr id="6" name="Title 1"/>
          <p:cNvSpPr>
            <a:spLocks noGrp="1"/>
          </p:cNvSpPr>
          <p:nvPr>
            <p:ph type="title"/>
          </p:nvPr>
        </p:nvSpPr>
        <p:spPr>
          <a:xfrm>
            <a:off x="70266" y="72008"/>
            <a:ext cx="8859452" cy="548680"/>
          </a:xfrm>
        </p:spPr>
        <p:txBody>
          <a:bodyPr>
            <a:noAutofit/>
          </a:bodyPr>
          <a:lstStyle/>
          <a:p>
            <a:r>
              <a:rPr lang="en-GB" sz="2800" dirty="0" smtClean="0"/>
              <a:t>P5.3 – Market Research and Planning – Types - External</a:t>
            </a:r>
            <a:endParaRPr lang="en-US" sz="2800" b="1" dirty="0"/>
          </a:p>
        </p:txBody>
      </p:sp>
      <p:pic>
        <p:nvPicPr>
          <p:cNvPr id="4" name="Picture 2" descr="Image result for internal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397" t="1970" r="57803" b="12654"/>
          <a:stretch/>
        </p:blipFill>
        <p:spPr bwMode="auto">
          <a:xfrm>
            <a:off x="7020272" y="1052537"/>
            <a:ext cx="1800199" cy="318892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result for external marke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4407378"/>
            <a:ext cx="1800199" cy="17981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3827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23528" y="1090523"/>
            <a:ext cx="8496944" cy="5761038"/>
          </a:xfrm>
        </p:spPr>
        <p:txBody>
          <a:bodyPr numCol="1">
            <a:noAutofit/>
          </a:bodyPr>
          <a:lstStyle/>
          <a:p>
            <a:pPr marL="255588" indent="-255588">
              <a:spcAft>
                <a:spcPts val="300"/>
              </a:spcAft>
              <a:buClr>
                <a:srgbClr val="00B050"/>
              </a:buClr>
              <a:buSzPct val="80000"/>
            </a:pPr>
            <a:r>
              <a:rPr lang="en-GB" sz="1900" dirty="0">
                <a:latin typeface="Arial" panose="020B0604020202020204" pitchFamily="34" charset="0"/>
                <a:cs typeface="Arial" panose="020B0604020202020204" pitchFamily="34" charset="0"/>
              </a:rPr>
              <a:t>Sourced information can be split into two distinct categories; primary and </a:t>
            </a:r>
            <a:r>
              <a:rPr lang="en-GB" sz="1900" dirty="0" smtClean="0">
                <a:latin typeface="Arial" panose="020B0604020202020204" pitchFamily="34" charset="0"/>
                <a:cs typeface="Arial" panose="020B0604020202020204" pitchFamily="34" charset="0"/>
              </a:rPr>
              <a:t>secondary</a:t>
            </a:r>
            <a:r>
              <a:rPr lang="en-GB" sz="1900" dirty="0">
                <a:latin typeface="Arial" panose="020B0604020202020204" pitchFamily="34" charset="0"/>
                <a:cs typeface="Arial" panose="020B0604020202020204" pitchFamily="34" charset="0"/>
              </a:rPr>
              <a:t>, both with their merits and issues.</a:t>
            </a:r>
          </a:p>
          <a:p>
            <a:pPr marL="255588" indent="-255588">
              <a:spcAft>
                <a:spcPts val="300"/>
              </a:spcAft>
              <a:buClr>
                <a:srgbClr val="00B050"/>
              </a:buClr>
              <a:buSzPct val="80000"/>
            </a:pPr>
            <a:r>
              <a:rPr lang="en-GB" sz="1900" b="1" dirty="0" smtClean="0">
                <a:latin typeface="Arial" panose="020B0604020202020204" pitchFamily="34" charset="0"/>
                <a:cs typeface="Arial" panose="020B0604020202020204" pitchFamily="34" charset="0"/>
              </a:rPr>
              <a:t>Secondary research</a:t>
            </a:r>
            <a:r>
              <a:rPr lang="en-GB" sz="1900" dirty="0" smtClean="0">
                <a:latin typeface="Arial" panose="020B0604020202020204" pitchFamily="34" charset="0"/>
                <a:cs typeface="Arial" panose="020B0604020202020204" pitchFamily="34" charset="0"/>
              </a:rPr>
              <a:t> (desk research) involves the summary or collation of existing research rather than primary research, where data is collected from, for example, research subjects or experiments.  Basically using someone else’s primary research to aid your own research problem. The benefits include:</a:t>
            </a:r>
          </a:p>
          <a:p>
            <a:pPr marL="474662" lvl="1" indent="-285750">
              <a:spcAft>
                <a:spcPts val="30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Companies hired know what they are </a:t>
            </a:r>
            <a:r>
              <a:rPr lang="en-GB" sz="1900" dirty="0" smtClean="0">
                <a:latin typeface="Arial" panose="020B0604020202020204" pitchFamily="34" charset="0"/>
                <a:cs typeface="Arial" panose="020B0604020202020204" pitchFamily="34" charset="0"/>
              </a:rPr>
              <a:t/>
            </a:r>
            <a:br>
              <a:rPr lang="en-GB" sz="1900" dirty="0" smtClean="0">
                <a:latin typeface="Arial" panose="020B0604020202020204" pitchFamily="34" charset="0"/>
                <a:cs typeface="Arial" panose="020B0604020202020204" pitchFamily="34" charset="0"/>
              </a:rPr>
            </a:br>
            <a:r>
              <a:rPr lang="en-GB" sz="1900" dirty="0" smtClean="0">
                <a:latin typeface="Arial" panose="020B0604020202020204" pitchFamily="34" charset="0"/>
                <a:cs typeface="Arial" panose="020B0604020202020204" pitchFamily="34" charset="0"/>
              </a:rPr>
              <a:t>doing and </a:t>
            </a:r>
            <a:r>
              <a:rPr lang="en-GB" sz="1900" dirty="0" smtClean="0">
                <a:latin typeface="Arial" panose="020B0604020202020204" pitchFamily="34" charset="0"/>
                <a:cs typeface="Arial" panose="020B0604020202020204" pitchFamily="34" charset="0"/>
              </a:rPr>
              <a:t>where to look for information</a:t>
            </a:r>
          </a:p>
          <a:p>
            <a:pPr marL="474662" lvl="1" indent="-285750">
              <a:spcAft>
                <a:spcPts val="30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Companies hired can analyse information</a:t>
            </a:r>
          </a:p>
          <a:p>
            <a:pPr marL="474662" lvl="1" indent="-285750">
              <a:spcAft>
                <a:spcPts val="30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It is easier to get someone else to do the </a:t>
            </a:r>
            <a:r>
              <a:rPr lang="en-GB" sz="1900" dirty="0" smtClean="0">
                <a:latin typeface="Arial" panose="020B0604020202020204" pitchFamily="34" charset="0"/>
                <a:cs typeface="Arial" panose="020B0604020202020204" pitchFamily="34" charset="0"/>
              </a:rPr>
              <a:t/>
            </a:r>
            <a:br>
              <a:rPr lang="en-GB" sz="1900" dirty="0" smtClean="0">
                <a:latin typeface="Arial" panose="020B0604020202020204" pitchFamily="34" charset="0"/>
                <a:cs typeface="Arial" panose="020B0604020202020204" pitchFamily="34" charset="0"/>
              </a:rPr>
            </a:br>
            <a:r>
              <a:rPr lang="en-GB" sz="1900" dirty="0" smtClean="0">
                <a:latin typeface="Arial" panose="020B0604020202020204" pitchFamily="34" charset="0"/>
                <a:cs typeface="Arial" panose="020B0604020202020204" pitchFamily="34" charset="0"/>
              </a:rPr>
              <a:t>work</a:t>
            </a:r>
            <a:endParaRPr lang="en-GB" sz="1900" dirty="0" smtClean="0">
              <a:latin typeface="Arial" panose="020B0604020202020204" pitchFamily="34" charset="0"/>
              <a:cs typeface="Arial" panose="020B0604020202020204" pitchFamily="34" charset="0"/>
            </a:endParaRPr>
          </a:p>
          <a:p>
            <a:pPr marL="474662" lvl="1" indent="-285750">
              <a:spcAft>
                <a:spcPts val="300"/>
              </a:spcAft>
              <a:buClr>
                <a:srgbClr val="00B050"/>
              </a:buClr>
              <a:buFont typeface="Arial" panose="020B0604020202020204" pitchFamily="34" charset="0"/>
              <a:buChar char="•"/>
            </a:pPr>
            <a:r>
              <a:rPr lang="en-GB" sz="1900" dirty="0" smtClean="0">
                <a:latin typeface="Arial" panose="020B0604020202020204" pitchFamily="34" charset="0"/>
                <a:cs typeface="Arial" panose="020B0604020202020204" pitchFamily="34" charset="0"/>
              </a:rPr>
              <a:t>Does not require additional staffing</a:t>
            </a:r>
          </a:p>
          <a:p>
            <a:pPr marL="188912" lvl="1" indent="0">
              <a:spcAft>
                <a:spcPts val="300"/>
              </a:spcAft>
              <a:buClr>
                <a:srgbClr val="00B050"/>
              </a:buClr>
              <a:buNone/>
            </a:pPr>
            <a:r>
              <a:rPr lang="en-GB" sz="1900" b="1" dirty="0" smtClean="0">
                <a:latin typeface="Arial" panose="020B0604020202020204" pitchFamily="34" charset="0"/>
                <a:cs typeface="Arial" panose="020B0604020202020204" pitchFamily="34" charset="0"/>
              </a:rPr>
              <a:t>Disadvantages</a:t>
            </a:r>
            <a:r>
              <a:rPr lang="en-GB" sz="1900" dirty="0" smtClean="0">
                <a:latin typeface="Arial" panose="020B0604020202020204" pitchFamily="34" charset="0"/>
                <a:cs typeface="Arial" panose="020B0604020202020204" pitchFamily="34" charset="0"/>
              </a:rPr>
              <a:t> </a:t>
            </a:r>
            <a:r>
              <a:rPr lang="en-GB" sz="1900" dirty="0">
                <a:latin typeface="Arial" panose="020B0604020202020204" pitchFamily="34" charset="0"/>
                <a:cs typeface="Arial" panose="020B0604020202020204" pitchFamily="34" charset="0"/>
              </a:rPr>
              <a:t>include</a:t>
            </a:r>
            <a:r>
              <a:rPr lang="en-GB" sz="1900" dirty="0" smtClean="0">
                <a:latin typeface="Arial" panose="020B0604020202020204" pitchFamily="34" charset="0"/>
                <a:cs typeface="Arial" panose="020B0604020202020204" pitchFamily="34" charset="0"/>
              </a:rPr>
              <a:t>:</a:t>
            </a:r>
          </a:p>
          <a:p>
            <a:pPr marL="736600" lvl="2" indent="-285750">
              <a:spcAft>
                <a:spcPts val="300"/>
              </a:spcAft>
              <a:buClr>
                <a:srgbClr val="00B050"/>
              </a:buClr>
              <a:buSzPct val="88000"/>
              <a:buFont typeface="Courier New" panose="02070309020205020404" pitchFamily="49" charset="0"/>
              <a:buChar char="o"/>
            </a:pPr>
            <a:r>
              <a:rPr lang="en-GB" sz="1900" dirty="0" smtClean="0">
                <a:latin typeface="Arial" panose="020B0604020202020204" pitchFamily="34" charset="0"/>
                <a:cs typeface="Arial" panose="020B0604020202020204" pitchFamily="34" charset="0"/>
              </a:rPr>
              <a:t>Can </a:t>
            </a:r>
            <a:r>
              <a:rPr lang="en-GB" sz="1900" dirty="0">
                <a:latin typeface="Arial" panose="020B0604020202020204" pitchFamily="34" charset="0"/>
                <a:cs typeface="Arial" panose="020B0604020202020204" pitchFamily="34" charset="0"/>
              </a:rPr>
              <a:t>be expensive</a:t>
            </a:r>
          </a:p>
          <a:p>
            <a:pPr marL="736600" lvl="2" indent="-285750">
              <a:spcAft>
                <a:spcPts val="300"/>
              </a:spcAft>
              <a:buClr>
                <a:srgbClr val="00B050"/>
              </a:buClr>
              <a:buSzPct val="88000"/>
              <a:buFont typeface="Courier New" panose="02070309020205020404" pitchFamily="49" charset="0"/>
              <a:buChar char="o"/>
            </a:pPr>
            <a:r>
              <a:rPr lang="en-GB" sz="1900" dirty="0">
                <a:latin typeface="Arial" panose="020B0604020202020204" pitchFamily="34" charset="0"/>
                <a:cs typeface="Arial" panose="020B0604020202020204" pitchFamily="34" charset="0"/>
              </a:rPr>
              <a:t>Relies on the honesty of the external </a:t>
            </a:r>
            <a:r>
              <a:rPr lang="en-GB" sz="1900" dirty="0" smtClean="0">
                <a:latin typeface="Arial" panose="020B0604020202020204" pitchFamily="34" charset="0"/>
                <a:cs typeface="Arial" panose="020B0604020202020204" pitchFamily="34" charset="0"/>
              </a:rPr>
              <a:t/>
            </a:r>
            <a:br>
              <a:rPr lang="en-GB" sz="1900" dirty="0" smtClean="0">
                <a:latin typeface="Arial" panose="020B0604020202020204" pitchFamily="34" charset="0"/>
                <a:cs typeface="Arial" panose="020B0604020202020204" pitchFamily="34" charset="0"/>
              </a:rPr>
            </a:br>
            <a:r>
              <a:rPr lang="en-GB" sz="1900" dirty="0" smtClean="0">
                <a:latin typeface="Arial" panose="020B0604020202020204" pitchFamily="34" charset="0"/>
                <a:cs typeface="Arial" panose="020B0604020202020204" pitchFamily="34" charset="0"/>
              </a:rPr>
              <a:t>body</a:t>
            </a:r>
            <a:endParaRPr lang="en-GB" sz="1900" dirty="0">
              <a:latin typeface="Arial" panose="020B0604020202020204" pitchFamily="34" charset="0"/>
              <a:cs typeface="Arial" panose="020B0604020202020204" pitchFamily="34" charset="0"/>
            </a:endParaRPr>
          </a:p>
          <a:p>
            <a:pPr marL="736600" lvl="2" indent="-285750">
              <a:spcAft>
                <a:spcPts val="300"/>
              </a:spcAft>
              <a:buClr>
                <a:srgbClr val="00B050"/>
              </a:buClr>
              <a:buSzPct val="88000"/>
              <a:buFont typeface="Courier New" panose="02070309020205020404" pitchFamily="49" charset="0"/>
              <a:buChar char="o"/>
            </a:pPr>
            <a:r>
              <a:rPr lang="en-GB" sz="1900" dirty="0">
                <a:latin typeface="Arial" panose="020B0604020202020204" pitchFamily="34" charset="0"/>
                <a:cs typeface="Arial" panose="020B0604020202020204" pitchFamily="34" charset="0"/>
              </a:rPr>
              <a:t>Can be too specific and non adaptable</a:t>
            </a:r>
            <a:r>
              <a:rPr lang="en-GB" sz="1900" dirty="0" smtClean="0">
                <a:latin typeface="Arial" panose="020B0604020202020204" pitchFamily="34" charset="0"/>
                <a:cs typeface="Arial" panose="020B0604020202020204" pitchFamily="34" charset="0"/>
              </a:rPr>
              <a:t>.</a:t>
            </a:r>
            <a:endParaRPr lang="en-GB" sz="1900"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70266" y="72008"/>
            <a:ext cx="8859452" cy="548680"/>
          </a:xfrm>
        </p:spPr>
        <p:txBody>
          <a:bodyPr>
            <a:noAutofit/>
          </a:bodyPr>
          <a:lstStyle/>
          <a:p>
            <a:r>
              <a:rPr lang="en-GB" sz="2800" dirty="0" smtClean="0"/>
              <a:t>P5.3 – Market Research and Planning – Types - Secondary</a:t>
            </a:r>
            <a:endParaRPr lang="en-US" sz="2800" b="1" dirty="0"/>
          </a:p>
        </p:txBody>
      </p:sp>
      <p:pic>
        <p:nvPicPr>
          <p:cNvPr id="8194" name="Picture 2" descr="Image result for secondary market re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4614252"/>
            <a:ext cx="3381878" cy="2016446"/>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Image result for secondary market researc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3598" y="2971437"/>
            <a:ext cx="3384376" cy="146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041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a:t>
            </a:r>
            <a:r>
              <a:rPr lang="en-US" sz="2400" dirty="0" smtClean="0"/>
              <a:t>the </a:t>
            </a:r>
            <a:r>
              <a:rPr lang="en-US" sz="2400" dirty="0"/>
              <a:t>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1" y="1052338"/>
            <a:ext cx="6120679" cy="5761038"/>
          </a:xfrm>
        </p:spPr>
        <p:txBody>
          <a:bodyPr numCol="1">
            <a:noAutofit/>
          </a:bodyPr>
          <a:lstStyle/>
          <a:p>
            <a:pPr marL="255588" indent="-255588">
              <a:spcAft>
                <a:spcPts val="300"/>
              </a:spcAft>
              <a:buClr>
                <a:srgbClr val="00B050"/>
              </a:buClr>
              <a:buSzPct val="100000"/>
            </a:pPr>
            <a:r>
              <a:rPr lang="en-GB" sz="1900" dirty="0" smtClean="0">
                <a:latin typeface="Arial" panose="020B0604020202020204" pitchFamily="34" charset="0"/>
                <a:cs typeface="Arial" panose="020B0604020202020204" pitchFamily="34" charset="0"/>
              </a:rPr>
              <a:t>Forms of Secondary Research include:</a:t>
            </a:r>
          </a:p>
          <a:p>
            <a:pPr marL="631825" lvl="1" indent="-285750">
              <a:spcAft>
                <a:spcPts val="300"/>
              </a:spcAft>
              <a:buClr>
                <a:srgbClr val="00B050"/>
              </a:buClr>
              <a:buFont typeface="Arial" panose="020B0604020202020204" pitchFamily="34" charset="0"/>
              <a:buChar char="•"/>
            </a:pPr>
            <a:r>
              <a:rPr lang="en-GB" sz="1900" b="1" dirty="0" smtClean="0">
                <a:latin typeface="Arial" panose="020B0604020202020204" pitchFamily="34" charset="0"/>
                <a:cs typeface="Arial" panose="020B0604020202020204" pitchFamily="34" charset="0"/>
              </a:rPr>
              <a:t>Desk </a:t>
            </a:r>
            <a:r>
              <a:rPr lang="en-GB" sz="1900" b="1" dirty="0">
                <a:latin typeface="Arial" panose="020B0604020202020204" pitchFamily="34" charset="0"/>
                <a:cs typeface="Arial" panose="020B0604020202020204" pitchFamily="34" charset="0"/>
              </a:rPr>
              <a:t>bound </a:t>
            </a:r>
            <a:r>
              <a:rPr lang="en-GB" sz="1900" b="1" dirty="0" smtClean="0">
                <a:latin typeface="Arial" panose="020B0604020202020204" pitchFamily="34" charset="0"/>
                <a:cs typeface="Arial" panose="020B0604020202020204" pitchFamily="34" charset="0"/>
              </a:rPr>
              <a:t>research </a:t>
            </a:r>
            <a:r>
              <a:rPr lang="en-GB" sz="1900" dirty="0" smtClean="0">
                <a:latin typeface="Arial" panose="020B0604020202020204" pitchFamily="34" charset="0"/>
                <a:cs typeface="Arial" panose="020B0604020202020204" pitchFamily="34" charset="0"/>
              </a:rPr>
              <a:t>– This could involve using internal databases, Sims, EPOS etc. or external means such as phone conversations. Useful because it includes company files and work, which should be the most accurate available.</a:t>
            </a:r>
          </a:p>
          <a:p>
            <a:pPr marL="631825" lvl="1" indent="-285750">
              <a:spcAft>
                <a:spcPts val="300"/>
              </a:spcAft>
              <a:buClr>
                <a:srgbClr val="00B050"/>
              </a:buClr>
              <a:buFont typeface="Arial" panose="020B0604020202020204" pitchFamily="34" charset="0"/>
              <a:buChar char="•"/>
            </a:pPr>
            <a:r>
              <a:rPr lang="en-GB" sz="1900" b="1" dirty="0" smtClean="0">
                <a:latin typeface="Arial" panose="020B0604020202020204" pitchFamily="34" charset="0"/>
                <a:cs typeface="Arial" panose="020B0604020202020204" pitchFamily="34" charset="0"/>
              </a:rPr>
              <a:t>Internet research </a:t>
            </a:r>
            <a:r>
              <a:rPr lang="en-GB" sz="1900" dirty="0" smtClean="0">
                <a:latin typeface="Arial" panose="020B0604020202020204" pitchFamily="34" charset="0"/>
                <a:cs typeface="Arial" panose="020B0604020202020204" pitchFamily="34" charset="0"/>
              </a:rPr>
              <a:t>– Almost unlimited but not verified. There are ways of improving standards and verification to increase reliability. Work can be sources, quotes to a degree and can be gained from copyright free sources.</a:t>
            </a:r>
          </a:p>
          <a:p>
            <a:pPr marL="631825" lvl="1" indent="-285750">
              <a:spcAft>
                <a:spcPts val="300"/>
              </a:spcAft>
              <a:buClr>
                <a:srgbClr val="00B050"/>
              </a:buClr>
              <a:buFont typeface="Arial" panose="020B0604020202020204" pitchFamily="34" charset="0"/>
              <a:buChar char="•"/>
            </a:pPr>
            <a:r>
              <a:rPr lang="en-GB" sz="1900" b="1" dirty="0">
                <a:latin typeface="Arial" panose="020B0604020202020204" pitchFamily="34" charset="0"/>
                <a:cs typeface="Arial" panose="020B0604020202020204" pitchFamily="34" charset="0"/>
              </a:rPr>
              <a:t>R</a:t>
            </a:r>
            <a:r>
              <a:rPr lang="en-GB" sz="1900" b="1" dirty="0" smtClean="0">
                <a:latin typeface="Arial" panose="020B0604020202020204" pitchFamily="34" charset="0"/>
                <a:cs typeface="Arial" panose="020B0604020202020204" pitchFamily="34" charset="0"/>
              </a:rPr>
              <a:t>esearch </a:t>
            </a:r>
            <a:r>
              <a:rPr lang="en-GB" sz="1900" b="1" dirty="0">
                <a:latin typeface="Arial" panose="020B0604020202020204" pitchFamily="34" charset="0"/>
                <a:cs typeface="Arial" panose="020B0604020202020204" pitchFamily="34" charset="0"/>
              </a:rPr>
              <a:t>organisations such as </a:t>
            </a:r>
            <a:r>
              <a:rPr lang="en-GB" sz="1900" b="1" dirty="0" smtClean="0">
                <a:latin typeface="Arial" panose="020B0604020202020204" pitchFamily="34" charset="0"/>
                <a:cs typeface="Arial" panose="020B0604020202020204" pitchFamily="34" charset="0"/>
              </a:rPr>
              <a:t>Mintel </a:t>
            </a:r>
            <a:r>
              <a:rPr lang="en-GB" sz="1900" dirty="0" smtClean="0">
                <a:latin typeface="Arial" panose="020B0604020202020204" pitchFamily="34" charset="0"/>
                <a:cs typeface="Arial" panose="020B0604020202020204" pitchFamily="34" charset="0"/>
              </a:rPr>
              <a:t>– Useful, accurate, up-to-date, verified already and in depth. Downsides is that they may need subscriptions.</a:t>
            </a:r>
          </a:p>
          <a:p>
            <a:pPr marL="631825" lvl="1" indent="-285750">
              <a:spcAft>
                <a:spcPts val="300"/>
              </a:spcAft>
              <a:buClr>
                <a:srgbClr val="00B050"/>
              </a:buClr>
              <a:buFont typeface="Arial" panose="020B0604020202020204" pitchFamily="34" charset="0"/>
              <a:buChar char="•"/>
            </a:pPr>
            <a:r>
              <a:rPr lang="en-GB" sz="1900" b="1" dirty="0" smtClean="0">
                <a:latin typeface="Arial" panose="020B0604020202020204" pitchFamily="34" charset="0"/>
                <a:cs typeface="Arial" panose="020B0604020202020204" pitchFamily="34" charset="0"/>
              </a:rPr>
              <a:t>Office </a:t>
            </a:r>
            <a:r>
              <a:rPr lang="en-GB" sz="1900" b="1" dirty="0">
                <a:latin typeface="Arial" panose="020B0604020202020204" pitchFamily="34" charset="0"/>
                <a:cs typeface="Arial" panose="020B0604020202020204" pitchFamily="34" charset="0"/>
              </a:rPr>
              <a:t>for National Statistics </a:t>
            </a:r>
            <a:r>
              <a:rPr lang="en-GB" sz="1900" dirty="0" smtClean="0">
                <a:latin typeface="Arial" panose="020B0604020202020204" pitchFamily="34" charset="0"/>
                <a:cs typeface="Arial" panose="020B0604020202020204" pitchFamily="34" charset="0"/>
              </a:rPr>
              <a:t>– Verified, reasonably up to date, broken down, useful for qualitative work, copyright free and wide in the amount of information.</a:t>
            </a:r>
            <a:endParaRPr lang="en-GB" sz="1900" dirty="0">
              <a:latin typeface="Arial" panose="020B0604020202020204" pitchFamily="34" charset="0"/>
              <a:cs typeface="Arial" panose="020B0604020202020204" pitchFamily="34" charset="0"/>
            </a:endParaRPr>
          </a:p>
        </p:txBody>
      </p:sp>
      <p:sp>
        <p:nvSpPr>
          <p:cNvPr id="6" name="Title 1"/>
          <p:cNvSpPr>
            <a:spLocks noGrp="1"/>
          </p:cNvSpPr>
          <p:nvPr>
            <p:ph type="title"/>
          </p:nvPr>
        </p:nvSpPr>
        <p:spPr>
          <a:xfrm>
            <a:off x="70266" y="72008"/>
            <a:ext cx="8859452" cy="548680"/>
          </a:xfrm>
        </p:spPr>
        <p:txBody>
          <a:bodyPr>
            <a:noAutofit/>
          </a:bodyPr>
          <a:lstStyle/>
          <a:p>
            <a:r>
              <a:rPr lang="en-GB" sz="2800" dirty="0" smtClean="0"/>
              <a:t>P5.3 – Market Research and Planning – Types - Secondary</a:t>
            </a:r>
            <a:endParaRPr lang="en-US" sz="2800" b="1" dirty="0"/>
          </a:p>
        </p:txBody>
      </p:sp>
      <p:pic>
        <p:nvPicPr>
          <p:cNvPr id="4" name="Picture 2" descr="Image result for secondary market researc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4004" y="5173480"/>
            <a:ext cx="2443969" cy="145721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secondary market researc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4005064"/>
            <a:ext cx="2445774" cy="1059194"/>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Image result for secondary market research"/>
          <p:cNvPicPr>
            <a:picLocks noChangeAspect="1" noChangeArrowheads="1"/>
          </p:cNvPicPr>
          <p:nvPr/>
        </p:nvPicPr>
        <p:blipFill rotWithShape="1">
          <a:blip r:embed="rId4">
            <a:extLst>
              <a:ext uri="{28A0092B-C50C-407E-A947-70E740481C1C}">
                <a14:useLocalDpi xmlns:a14="http://schemas.microsoft.com/office/drawing/2010/main" val="0"/>
              </a:ext>
            </a:extLst>
          </a:blip>
          <a:srcRect l="4551" r="4433"/>
          <a:stretch/>
        </p:blipFill>
        <p:spPr bwMode="auto">
          <a:xfrm>
            <a:off x="6372200" y="1113868"/>
            <a:ext cx="2445773" cy="2708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9268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r>
              <a:rPr lang="en-GB" sz="2800" dirty="0" smtClean="0"/>
              <a:t>P5.3 – Market Research and Planning – Types - Primary</a:t>
            </a:r>
            <a:endParaRPr lang="en-US" sz="2800" b="1" dirty="0"/>
          </a:p>
        </p:txBody>
      </p:sp>
      <p:sp>
        <p:nvSpPr>
          <p:cNvPr id="2" name="Content Placeholder 1"/>
          <p:cNvSpPr>
            <a:spLocks noGrp="1"/>
          </p:cNvSpPr>
          <p:nvPr>
            <p:ph idx="4294967295"/>
          </p:nvPr>
        </p:nvSpPr>
        <p:spPr>
          <a:xfrm>
            <a:off x="251521" y="1052339"/>
            <a:ext cx="6480719" cy="5761037"/>
          </a:xfrm>
        </p:spPr>
        <p:txBody>
          <a:bodyPr numCol="1">
            <a:noAutofit/>
          </a:bodyPr>
          <a:lstStyle/>
          <a:p>
            <a:pPr marL="255588" indent="-255588">
              <a:buClr>
                <a:srgbClr val="00B050"/>
              </a:buClr>
              <a:buSzPct val="80000"/>
            </a:pPr>
            <a:r>
              <a:rPr lang="en-GB" sz="1800" dirty="0" smtClean="0">
                <a:latin typeface="Arial" panose="020B0604020202020204" pitchFamily="34" charset="0"/>
                <a:cs typeface="Arial" panose="020B0604020202020204" pitchFamily="34" charset="0"/>
              </a:rPr>
              <a:t>Sourced information can be split into two distinct categories; primary and secondary, both with their merits and issues.</a:t>
            </a:r>
          </a:p>
          <a:p>
            <a:pPr marL="255588" indent="-255588">
              <a:buClr>
                <a:srgbClr val="00B050"/>
              </a:buClr>
              <a:buSzPct val="80000"/>
            </a:pPr>
            <a:r>
              <a:rPr lang="en-GB" sz="1800" b="1" dirty="0" smtClean="0">
                <a:latin typeface="Arial" panose="020B0604020202020204" pitchFamily="34" charset="0"/>
                <a:cs typeface="Arial" panose="020B0604020202020204" pitchFamily="34" charset="0"/>
              </a:rPr>
              <a:t>Primary research </a:t>
            </a:r>
            <a:r>
              <a:rPr lang="en-GB" sz="1800" dirty="0" smtClean="0">
                <a:latin typeface="Arial" panose="020B0604020202020204" pitchFamily="34" charset="0"/>
                <a:cs typeface="Arial" panose="020B0604020202020204" pitchFamily="34" charset="0"/>
              </a:rPr>
              <a:t>(field research) involves the collection of data that does not already exist. This can be achieved through numerous forms, including questionnaires and interviews.  This is research the company carries out itself, with its own staff, for its own purpose. There are obvious </a:t>
            </a:r>
            <a:r>
              <a:rPr lang="en-GB" sz="1800" b="1" dirty="0" smtClean="0">
                <a:latin typeface="Arial" panose="020B0604020202020204" pitchFamily="34" charset="0"/>
                <a:cs typeface="Arial" panose="020B0604020202020204" pitchFamily="34" charset="0"/>
              </a:rPr>
              <a:t>benefits</a:t>
            </a:r>
            <a:r>
              <a:rPr lang="en-GB" sz="1800" dirty="0" smtClean="0">
                <a:latin typeface="Arial" panose="020B0604020202020204" pitchFamily="34" charset="0"/>
                <a:cs typeface="Arial" panose="020B0604020202020204" pitchFamily="34" charset="0"/>
              </a:rPr>
              <a:t> to this kind of research:</a:t>
            </a:r>
          </a:p>
          <a:p>
            <a:pPr marL="631825" lvl="1" indent="-285750">
              <a:buClr>
                <a:srgbClr val="00B050"/>
              </a:buClr>
              <a:buFont typeface="Arial" panose="020B0604020202020204" pitchFamily="34" charset="0"/>
              <a:buChar char="•"/>
            </a:pPr>
            <a:r>
              <a:rPr lang="en-GB" sz="1800" dirty="0" smtClean="0">
                <a:latin typeface="Arial" panose="020B0604020202020204" pitchFamily="34" charset="0"/>
                <a:cs typeface="Arial" panose="020B0604020202020204" pitchFamily="34" charset="0"/>
              </a:rPr>
              <a:t>Can </a:t>
            </a:r>
            <a:r>
              <a:rPr lang="en-GB" sz="1800" dirty="0">
                <a:latin typeface="Arial" panose="020B0604020202020204" pitchFamily="34" charset="0"/>
                <a:cs typeface="Arial" panose="020B0604020202020204" pitchFamily="34" charset="0"/>
              </a:rPr>
              <a:t>be tailored to the companies needs</a:t>
            </a:r>
          </a:p>
          <a:p>
            <a:pPr marL="631825" lvl="1" indent="-285750">
              <a:buClr>
                <a:srgbClr val="00B050"/>
              </a:buClr>
              <a:buFont typeface="Arial" panose="020B0604020202020204" pitchFamily="34" charset="0"/>
              <a:buChar char="•"/>
            </a:pPr>
            <a:r>
              <a:rPr lang="en-GB" sz="1800" dirty="0">
                <a:latin typeface="Arial" panose="020B0604020202020204" pitchFamily="34" charset="0"/>
                <a:cs typeface="Arial" panose="020B0604020202020204" pitchFamily="34" charset="0"/>
              </a:rPr>
              <a:t>Company can control the flow of information</a:t>
            </a:r>
          </a:p>
          <a:p>
            <a:pPr marL="631825" lvl="1" indent="-285750">
              <a:buClr>
                <a:srgbClr val="00B050"/>
              </a:buClr>
              <a:buFont typeface="Arial" panose="020B0604020202020204" pitchFamily="34" charset="0"/>
              <a:buChar char="•"/>
            </a:pPr>
            <a:r>
              <a:rPr lang="en-GB" sz="1800" dirty="0">
                <a:latin typeface="Arial" panose="020B0604020202020204" pitchFamily="34" charset="0"/>
                <a:cs typeface="Arial" panose="020B0604020202020204" pitchFamily="34" charset="0"/>
              </a:rPr>
              <a:t>Can be adapted on the spot to gauge additional opinion</a:t>
            </a:r>
          </a:p>
          <a:p>
            <a:pPr marL="269875" indent="-255588">
              <a:buClr>
                <a:srgbClr val="00B050"/>
              </a:buClr>
              <a:buSzPct val="80000"/>
            </a:pPr>
            <a:r>
              <a:rPr lang="en-GB" sz="1800" dirty="0">
                <a:latin typeface="Arial" panose="020B0604020202020204" pitchFamily="34" charset="0"/>
                <a:cs typeface="Arial" panose="020B0604020202020204" pitchFamily="34" charset="0"/>
              </a:rPr>
              <a:t>There are many </a:t>
            </a:r>
            <a:r>
              <a:rPr lang="en-GB" sz="1800" b="1" dirty="0">
                <a:latin typeface="Arial" panose="020B0604020202020204" pitchFamily="34" charset="0"/>
                <a:cs typeface="Arial" panose="020B0604020202020204" pitchFamily="34" charset="0"/>
              </a:rPr>
              <a:t>pitfalls</a:t>
            </a:r>
            <a:r>
              <a:rPr lang="en-GB" sz="1800" dirty="0">
                <a:latin typeface="Arial" panose="020B0604020202020204" pitchFamily="34" charset="0"/>
                <a:cs typeface="Arial" panose="020B0604020202020204" pitchFamily="34" charset="0"/>
              </a:rPr>
              <a:t> for this type of research:</a:t>
            </a:r>
          </a:p>
          <a:p>
            <a:pPr marL="631825" lvl="1" indent="-285750">
              <a:buClr>
                <a:srgbClr val="00B050"/>
              </a:buClr>
              <a:buFont typeface="Arial" panose="020B0604020202020204" pitchFamily="34" charset="0"/>
              <a:buChar char="•"/>
            </a:pPr>
            <a:r>
              <a:rPr lang="en-GB" sz="1800" dirty="0">
                <a:latin typeface="Arial" panose="020B0604020202020204" pitchFamily="34" charset="0"/>
                <a:cs typeface="Arial" panose="020B0604020202020204" pitchFamily="34" charset="0"/>
              </a:rPr>
              <a:t>Could be very expensive because many people need to be contacted.</a:t>
            </a:r>
          </a:p>
          <a:p>
            <a:pPr marL="631825" lvl="1" indent="-285750">
              <a:buClr>
                <a:srgbClr val="00B050"/>
              </a:buClr>
              <a:buFont typeface="Arial" panose="020B0604020202020204" pitchFamily="34" charset="0"/>
              <a:buChar char="•"/>
            </a:pPr>
            <a:r>
              <a:rPr lang="en-GB" sz="1800" dirty="0">
                <a:latin typeface="Arial" panose="020B0604020202020204" pitchFamily="34" charset="0"/>
                <a:cs typeface="Arial" panose="020B0604020202020204" pitchFamily="34" charset="0"/>
              </a:rPr>
              <a:t>Take a long time and be out of date when the research is complete.</a:t>
            </a:r>
          </a:p>
          <a:p>
            <a:pPr marL="631825" lvl="1" indent="-285750">
              <a:buClr>
                <a:srgbClr val="00B050"/>
              </a:buClr>
              <a:buFont typeface="Arial" panose="020B0604020202020204" pitchFamily="34" charset="0"/>
              <a:buChar char="•"/>
            </a:pPr>
            <a:r>
              <a:rPr lang="en-GB" sz="1800" dirty="0">
                <a:latin typeface="Arial" panose="020B0604020202020204" pitchFamily="34" charset="0"/>
                <a:cs typeface="Arial" panose="020B0604020202020204" pitchFamily="34" charset="0"/>
              </a:rPr>
              <a:t>People may not reply if emails or letters used. </a:t>
            </a:r>
          </a:p>
        </p:txBody>
      </p:sp>
      <p:pic>
        <p:nvPicPr>
          <p:cNvPr id="4" name="Picture 2" descr="Image result for secondary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4551" r="4433"/>
          <a:stretch/>
        </p:blipFill>
        <p:spPr bwMode="auto">
          <a:xfrm>
            <a:off x="6732240" y="1113868"/>
            <a:ext cx="2085733" cy="2309799"/>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Image result for primary market research"/>
          <p:cNvPicPr>
            <a:picLocks noChangeAspect="1" noChangeArrowheads="1"/>
          </p:cNvPicPr>
          <p:nvPr/>
        </p:nvPicPr>
        <p:blipFill rotWithShape="1">
          <a:blip r:embed="rId3">
            <a:extLst>
              <a:ext uri="{28A0092B-C50C-407E-A947-70E740481C1C}">
                <a14:useLocalDpi xmlns:a14="http://schemas.microsoft.com/office/drawing/2010/main" val="0"/>
              </a:ext>
            </a:extLst>
          </a:blip>
          <a:srcRect t="1" r="49925" b="2121"/>
          <a:stretch/>
        </p:blipFill>
        <p:spPr bwMode="auto">
          <a:xfrm>
            <a:off x="6732240" y="3501008"/>
            <a:ext cx="2085733" cy="3085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047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Autofit/>
          </a:bodyPr>
          <a:lstStyle/>
          <a:p>
            <a:r>
              <a:rPr lang="en-GB" sz="2800" dirty="0" smtClean="0"/>
              <a:t>P5.3 – Market Research and Planning – Types - Primary</a:t>
            </a:r>
            <a:endParaRPr lang="en-US" sz="2800" b="1" dirty="0"/>
          </a:p>
        </p:txBody>
      </p:sp>
      <p:sp>
        <p:nvSpPr>
          <p:cNvPr id="2" name="Content Placeholder 1"/>
          <p:cNvSpPr>
            <a:spLocks noGrp="1"/>
          </p:cNvSpPr>
          <p:nvPr>
            <p:ph idx="4294967295"/>
          </p:nvPr>
        </p:nvSpPr>
        <p:spPr>
          <a:xfrm>
            <a:off x="251521" y="1052339"/>
            <a:ext cx="6480719" cy="5761037"/>
          </a:xfrm>
        </p:spPr>
        <p:txBody>
          <a:bodyPr numCol="1">
            <a:noAutofit/>
          </a:bodyPr>
          <a:lstStyle/>
          <a:p>
            <a:pPr marL="269875" indent="-255588">
              <a:spcAft>
                <a:spcPts val="300"/>
              </a:spcAft>
              <a:buClr>
                <a:srgbClr val="00B050"/>
              </a:buClr>
              <a:buSzPct val="80000"/>
            </a:pPr>
            <a:r>
              <a:rPr lang="en-GB" sz="1750" dirty="0" smtClean="0">
                <a:latin typeface="Arial" panose="020B0604020202020204" pitchFamily="34" charset="0"/>
                <a:cs typeface="Arial" panose="020B0604020202020204" pitchFamily="34" charset="0"/>
              </a:rPr>
              <a:t>Forms </a:t>
            </a:r>
            <a:r>
              <a:rPr lang="en-GB" sz="1750" dirty="0">
                <a:latin typeface="Arial" panose="020B0604020202020204" pitchFamily="34" charset="0"/>
                <a:cs typeface="Arial" panose="020B0604020202020204" pitchFamily="34" charset="0"/>
              </a:rPr>
              <a:t>this can take </a:t>
            </a:r>
            <a:r>
              <a:rPr lang="en-GB" sz="1750" dirty="0" smtClean="0">
                <a:latin typeface="Arial" panose="020B0604020202020204" pitchFamily="34" charset="0"/>
                <a:cs typeface="Arial" panose="020B0604020202020204" pitchFamily="34" charset="0"/>
              </a:rPr>
              <a:t>include:</a:t>
            </a:r>
          </a:p>
          <a:p>
            <a:pPr marL="541338" lvl="1" indent="-263525">
              <a:spcAft>
                <a:spcPts val="300"/>
              </a:spcAft>
              <a:buClr>
                <a:srgbClr val="00B050"/>
              </a:buClr>
              <a:buFont typeface="Arial" panose="020B0604020202020204" pitchFamily="34" charset="0"/>
              <a:buChar char="•"/>
            </a:pPr>
            <a:r>
              <a:rPr lang="en-GB" sz="1750" b="1" dirty="0" smtClean="0">
                <a:latin typeface="Arial" panose="020B0604020202020204" pitchFamily="34" charset="0"/>
                <a:cs typeface="Arial" panose="020B0604020202020204" pitchFamily="34" charset="0"/>
              </a:rPr>
              <a:t>Face </a:t>
            </a:r>
            <a:r>
              <a:rPr lang="en-GB" sz="1750" b="1" dirty="0">
                <a:latin typeface="Arial" panose="020B0604020202020204" pitchFamily="34" charset="0"/>
                <a:cs typeface="Arial" panose="020B0604020202020204" pitchFamily="34" charset="0"/>
              </a:rPr>
              <a:t>to face </a:t>
            </a:r>
            <a:r>
              <a:rPr lang="en-GB" sz="1750" b="1" dirty="0" smtClean="0">
                <a:latin typeface="Arial" panose="020B0604020202020204" pitchFamily="34" charset="0"/>
                <a:cs typeface="Arial" panose="020B0604020202020204" pitchFamily="34" charset="0"/>
              </a:rPr>
              <a:t>questionnaires </a:t>
            </a:r>
            <a:r>
              <a:rPr lang="en-GB" sz="1750" dirty="0" smtClean="0">
                <a:latin typeface="Arial" panose="020B0604020202020204" pitchFamily="34" charset="0"/>
                <a:cs typeface="Arial" panose="020B0604020202020204" pitchFamily="34" charset="0"/>
              </a:rPr>
              <a:t>– more personal than online questionnaires, can gauge customer reaction, can follow up with qualitative questions. Downside is the choice of interviewee can be biased and customers are not rewarded.</a:t>
            </a:r>
          </a:p>
          <a:p>
            <a:pPr marL="541338" lvl="1" indent="-263525">
              <a:spcAft>
                <a:spcPts val="300"/>
              </a:spcAft>
              <a:buClr>
                <a:srgbClr val="00B050"/>
              </a:buClr>
              <a:buFont typeface="Arial" panose="020B0604020202020204" pitchFamily="34" charset="0"/>
              <a:buChar char="•"/>
            </a:pPr>
            <a:r>
              <a:rPr lang="en-GB" sz="1750" b="1" dirty="0" smtClean="0">
                <a:latin typeface="Arial" panose="020B0604020202020204" pitchFamily="34" charset="0"/>
                <a:cs typeface="Arial" panose="020B0604020202020204" pitchFamily="34" charset="0"/>
              </a:rPr>
              <a:t>Postal </a:t>
            </a:r>
            <a:r>
              <a:rPr lang="en-GB" sz="1750" b="1" dirty="0">
                <a:latin typeface="Arial" panose="020B0604020202020204" pitchFamily="34" charset="0"/>
                <a:cs typeface="Arial" panose="020B0604020202020204" pitchFamily="34" charset="0"/>
              </a:rPr>
              <a:t>or e-mail </a:t>
            </a:r>
            <a:r>
              <a:rPr lang="en-GB" sz="1750" b="1" dirty="0" smtClean="0">
                <a:latin typeface="Arial" panose="020B0604020202020204" pitchFamily="34" charset="0"/>
                <a:cs typeface="Arial" panose="020B0604020202020204" pitchFamily="34" charset="0"/>
              </a:rPr>
              <a:t>surveys </a:t>
            </a:r>
            <a:r>
              <a:rPr lang="en-GB" sz="1750" dirty="0" smtClean="0">
                <a:latin typeface="Arial" panose="020B0604020202020204" pitchFamily="34" charset="0"/>
                <a:cs typeface="Arial" panose="020B0604020202020204" pitchFamily="34" charset="0"/>
              </a:rPr>
              <a:t>– can be done in their own time, can be part of a website where customers stand a chance of being rewarded. Posted ones are expensive, need to come with return letters, email ones are free and can be distributed on mass.</a:t>
            </a:r>
          </a:p>
          <a:p>
            <a:pPr marL="541338" lvl="1" indent="-263525">
              <a:spcAft>
                <a:spcPts val="300"/>
              </a:spcAft>
              <a:buClr>
                <a:srgbClr val="00B050"/>
              </a:buClr>
              <a:buFont typeface="Arial" panose="020B0604020202020204" pitchFamily="34" charset="0"/>
              <a:buChar char="•"/>
            </a:pPr>
            <a:r>
              <a:rPr lang="en-GB" sz="1750" b="1" dirty="0">
                <a:latin typeface="Arial" panose="020B0604020202020204" pitchFamily="34" charset="0"/>
                <a:cs typeface="Arial" panose="020B0604020202020204" pitchFamily="34" charset="0"/>
              </a:rPr>
              <a:t>O</a:t>
            </a:r>
            <a:r>
              <a:rPr lang="en-GB" sz="1750" b="1" dirty="0" smtClean="0">
                <a:latin typeface="Arial" panose="020B0604020202020204" pitchFamily="34" charset="0"/>
                <a:cs typeface="Arial" panose="020B0604020202020204" pitchFamily="34" charset="0"/>
              </a:rPr>
              <a:t>nline surveys </a:t>
            </a:r>
            <a:r>
              <a:rPr lang="en-GB" sz="1750" dirty="0" smtClean="0">
                <a:latin typeface="Arial" panose="020B0604020202020204" pitchFamily="34" charset="0"/>
                <a:cs typeface="Arial" panose="020B0604020202020204" pitchFamily="34" charset="0"/>
              </a:rPr>
              <a:t>– free, easy to use, take less time, can lead to rewards, easy to set up, can be automatically calculated, can use branding or visual sales techniques during the process.</a:t>
            </a:r>
          </a:p>
          <a:p>
            <a:pPr marL="541338" lvl="1" indent="-263525">
              <a:spcAft>
                <a:spcPts val="300"/>
              </a:spcAft>
              <a:buClr>
                <a:srgbClr val="00B050"/>
              </a:buClr>
              <a:buFont typeface="Arial" panose="020B0604020202020204" pitchFamily="34" charset="0"/>
              <a:buChar char="•"/>
            </a:pPr>
            <a:r>
              <a:rPr lang="en-GB" sz="1750" b="1" dirty="0">
                <a:latin typeface="Arial" panose="020B0604020202020204" pitchFamily="34" charset="0"/>
                <a:cs typeface="Arial" panose="020B0604020202020204" pitchFamily="34" charset="0"/>
              </a:rPr>
              <a:t>F</a:t>
            </a:r>
            <a:r>
              <a:rPr lang="en-GB" sz="1750" b="1" dirty="0" smtClean="0">
                <a:latin typeface="Arial" panose="020B0604020202020204" pitchFamily="34" charset="0"/>
                <a:cs typeface="Arial" panose="020B0604020202020204" pitchFamily="34" charset="0"/>
              </a:rPr>
              <a:t>ocus groups </a:t>
            </a:r>
            <a:r>
              <a:rPr lang="en-GB" sz="1750" dirty="0" smtClean="0">
                <a:latin typeface="Arial" panose="020B0604020202020204" pitchFamily="34" charset="0"/>
                <a:cs typeface="Arial" panose="020B0604020202020204" pitchFamily="34" charset="0"/>
              </a:rPr>
              <a:t>– very precise, usually chosen among many, consensus opinion, usually have an opinion, would not choose to answer unless willing to give an opinion.</a:t>
            </a:r>
          </a:p>
          <a:p>
            <a:pPr marL="541338" lvl="1" indent="-263525">
              <a:spcAft>
                <a:spcPts val="300"/>
              </a:spcAft>
              <a:buClr>
                <a:srgbClr val="00B050"/>
              </a:buClr>
              <a:buFont typeface="Arial" panose="020B0604020202020204" pitchFamily="34" charset="0"/>
              <a:buChar char="•"/>
            </a:pPr>
            <a:r>
              <a:rPr lang="en-GB" sz="1750" b="1" dirty="0" smtClean="0">
                <a:latin typeface="Arial" panose="020B0604020202020204" pitchFamily="34" charset="0"/>
                <a:cs typeface="Arial" panose="020B0604020202020204" pitchFamily="34" charset="0"/>
              </a:rPr>
              <a:t>Panels</a:t>
            </a:r>
            <a:r>
              <a:rPr lang="en-GB" sz="1750" dirty="0" smtClean="0">
                <a:latin typeface="Arial" panose="020B0604020202020204" pitchFamily="34" charset="0"/>
                <a:cs typeface="Arial" panose="020B0604020202020204" pitchFamily="34" charset="0"/>
              </a:rPr>
              <a:t> – harder to impress, not an average opinion, leads to conflict, opinion based rather than figure based.</a:t>
            </a:r>
            <a:endParaRPr lang="en-GB" sz="1750" dirty="0">
              <a:latin typeface="Arial" panose="020B0604020202020204" pitchFamily="34" charset="0"/>
              <a:cs typeface="Arial" panose="020B0604020202020204" pitchFamily="34" charset="0"/>
            </a:endParaRPr>
          </a:p>
        </p:txBody>
      </p:sp>
      <p:pic>
        <p:nvPicPr>
          <p:cNvPr id="4" name="Picture 2" descr="Image result for secondary market research"/>
          <p:cNvPicPr>
            <a:picLocks noChangeAspect="1" noChangeArrowheads="1"/>
          </p:cNvPicPr>
          <p:nvPr/>
        </p:nvPicPr>
        <p:blipFill rotWithShape="1">
          <a:blip r:embed="rId2">
            <a:extLst>
              <a:ext uri="{28A0092B-C50C-407E-A947-70E740481C1C}">
                <a14:useLocalDpi xmlns:a14="http://schemas.microsoft.com/office/drawing/2010/main" val="0"/>
              </a:ext>
            </a:extLst>
          </a:blip>
          <a:srcRect l="4551" r="4433"/>
          <a:stretch/>
        </p:blipFill>
        <p:spPr bwMode="auto">
          <a:xfrm>
            <a:off x="6732240" y="1113868"/>
            <a:ext cx="2085733" cy="230979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Image result for primary market research"/>
          <p:cNvPicPr>
            <a:picLocks noChangeAspect="1" noChangeArrowheads="1"/>
          </p:cNvPicPr>
          <p:nvPr/>
        </p:nvPicPr>
        <p:blipFill rotWithShape="1">
          <a:blip r:embed="rId3">
            <a:extLst>
              <a:ext uri="{28A0092B-C50C-407E-A947-70E740481C1C}">
                <a14:useLocalDpi xmlns:a14="http://schemas.microsoft.com/office/drawing/2010/main" val="0"/>
              </a:ext>
            </a:extLst>
          </a:blip>
          <a:srcRect t="1" r="49925" b="2121"/>
          <a:stretch/>
        </p:blipFill>
        <p:spPr bwMode="auto">
          <a:xfrm>
            <a:off x="6732240" y="3501008"/>
            <a:ext cx="2085733" cy="3085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01557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2800" dirty="0" smtClean="0"/>
              <a:t>P5.3 – Market Research and Planning – Types – Qualitative</a:t>
            </a:r>
            <a:endParaRPr lang="en-US" sz="2800" b="1" dirty="0"/>
          </a:p>
        </p:txBody>
      </p:sp>
      <p:sp>
        <p:nvSpPr>
          <p:cNvPr id="2" name="Content Placeholder 1"/>
          <p:cNvSpPr>
            <a:spLocks noGrp="1"/>
          </p:cNvSpPr>
          <p:nvPr>
            <p:ph idx="4294967295"/>
          </p:nvPr>
        </p:nvSpPr>
        <p:spPr>
          <a:xfrm>
            <a:off x="251521" y="1052736"/>
            <a:ext cx="8568951" cy="5329237"/>
          </a:xfrm>
        </p:spPr>
        <p:txBody>
          <a:bodyPr numCol="1">
            <a:noAutofit/>
          </a:bodyPr>
          <a:lstStyle/>
          <a:p>
            <a:pPr marL="269875" indent="-269875">
              <a:spcAft>
                <a:spcPts val="300"/>
              </a:spcAft>
              <a:buClr>
                <a:srgbClr val="00B050"/>
              </a:buClr>
              <a:buSzPct val="80000"/>
            </a:pPr>
            <a:r>
              <a:rPr lang="en-GB" sz="1720" dirty="0" smtClean="0">
                <a:latin typeface="Arial" panose="020B0604020202020204" pitchFamily="34" charset="0"/>
                <a:cs typeface="Arial" panose="020B0604020202020204" pitchFamily="34" charset="0"/>
              </a:rPr>
              <a:t>Sourced </a:t>
            </a:r>
            <a:r>
              <a:rPr lang="en-GB" sz="1720" dirty="0">
                <a:latin typeface="Arial" panose="020B0604020202020204" pitchFamily="34" charset="0"/>
                <a:cs typeface="Arial" panose="020B0604020202020204" pitchFamily="34" charset="0"/>
              </a:rPr>
              <a:t>information can be split into two distinct </a:t>
            </a:r>
            <a:r>
              <a:rPr lang="en-GB" sz="1720" dirty="0" smtClean="0">
                <a:latin typeface="Arial" panose="020B0604020202020204" pitchFamily="34" charset="0"/>
                <a:cs typeface="Arial" panose="020B0604020202020204" pitchFamily="34" charset="0"/>
              </a:rPr>
              <a:t>types of response; qualitative </a:t>
            </a:r>
            <a:r>
              <a:rPr lang="en-GB" sz="1720" dirty="0">
                <a:latin typeface="Arial" panose="020B0604020202020204" pitchFamily="34" charset="0"/>
                <a:cs typeface="Arial" panose="020B0604020202020204" pitchFamily="34" charset="0"/>
              </a:rPr>
              <a:t>and </a:t>
            </a:r>
            <a:r>
              <a:rPr lang="en-GB" sz="1720" dirty="0" smtClean="0">
                <a:latin typeface="Arial" panose="020B0604020202020204" pitchFamily="34" charset="0"/>
                <a:cs typeface="Arial" panose="020B0604020202020204" pitchFamily="34" charset="0"/>
              </a:rPr>
              <a:t>quantitative, </a:t>
            </a:r>
            <a:r>
              <a:rPr lang="en-GB" sz="1720" dirty="0">
                <a:latin typeface="Arial" panose="020B0604020202020204" pitchFamily="34" charset="0"/>
                <a:cs typeface="Arial" panose="020B0604020202020204" pitchFamily="34" charset="0"/>
              </a:rPr>
              <a:t>both with their merits and </a:t>
            </a:r>
            <a:r>
              <a:rPr lang="en-GB" sz="1720" dirty="0" smtClean="0">
                <a:latin typeface="Arial" panose="020B0604020202020204" pitchFamily="34" charset="0"/>
                <a:cs typeface="Arial" panose="020B0604020202020204" pitchFamily="34" charset="0"/>
              </a:rPr>
              <a:t>issues.</a:t>
            </a:r>
          </a:p>
          <a:p>
            <a:pPr marL="269875" indent="-269875">
              <a:spcAft>
                <a:spcPts val="300"/>
              </a:spcAft>
              <a:buClr>
                <a:srgbClr val="00B050"/>
              </a:buClr>
              <a:buSzPct val="80000"/>
            </a:pPr>
            <a:r>
              <a:rPr lang="en-GB" sz="1720" b="1" dirty="0" smtClean="0">
                <a:latin typeface="Arial" panose="020B0604020202020204" pitchFamily="34" charset="0"/>
                <a:cs typeface="Arial" panose="020B0604020202020204" pitchFamily="34" charset="0"/>
              </a:rPr>
              <a:t>Qualitative </a:t>
            </a:r>
            <a:r>
              <a:rPr lang="en-GB" sz="1720" b="1" dirty="0">
                <a:latin typeface="Arial" panose="020B0604020202020204" pitchFamily="34" charset="0"/>
                <a:cs typeface="Arial" panose="020B0604020202020204" pitchFamily="34" charset="0"/>
              </a:rPr>
              <a:t>methods</a:t>
            </a:r>
            <a:r>
              <a:rPr lang="en-GB" sz="1720" dirty="0">
                <a:latin typeface="Arial" panose="020B0604020202020204" pitchFamily="34" charset="0"/>
                <a:cs typeface="Arial" panose="020B0604020202020204" pitchFamily="34" charset="0"/>
              </a:rPr>
              <a:t> are ways of collecting data which are concerned with describing </a:t>
            </a:r>
            <a:r>
              <a:rPr lang="en-GB" sz="1720" dirty="0" smtClean="0">
                <a:latin typeface="Arial" panose="020B0604020202020204" pitchFamily="34" charset="0"/>
                <a:cs typeface="Arial" panose="020B0604020202020204" pitchFamily="34" charset="0"/>
              </a:rPr>
              <a:t>purpose and meaning, reasons for things, </a:t>
            </a:r>
            <a:r>
              <a:rPr lang="en-GB" sz="1720" dirty="0">
                <a:latin typeface="Arial" panose="020B0604020202020204" pitchFamily="34" charset="0"/>
                <a:cs typeface="Arial" panose="020B0604020202020204" pitchFamily="34" charset="0"/>
              </a:rPr>
              <a:t>rather than with drawing statistical </a:t>
            </a:r>
            <a:r>
              <a:rPr lang="en-GB" sz="1720" dirty="0" smtClean="0">
                <a:latin typeface="Arial" panose="020B0604020202020204" pitchFamily="34" charset="0"/>
                <a:cs typeface="Arial" panose="020B0604020202020204" pitchFamily="34" charset="0"/>
              </a:rPr>
              <a:t>responses.  </a:t>
            </a:r>
            <a:r>
              <a:rPr lang="en-GB" sz="1720" dirty="0">
                <a:latin typeface="Arial" panose="020B0604020202020204" pitchFamily="34" charset="0"/>
                <a:cs typeface="Arial" panose="020B0604020202020204" pitchFamily="34" charset="0"/>
              </a:rPr>
              <a:t>What qualitative methods (e.g. case studies and interviews) lose on reliability they gain in terms of validity.  </a:t>
            </a:r>
            <a:endParaRPr lang="en-GB" sz="1720" dirty="0" smtClean="0">
              <a:latin typeface="Arial" panose="020B0604020202020204" pitchFamily="34" charset="0"/>
              <a:cs typeface="Arial" panose="020B0604020202020204" pitchFamily="34" charset="0"/>
            </a:endParaRPr>
          </a:p>
          <a:p>
            <a:pPr marL="269875" indent="-269875">
              <a:spcAft>
                <a:spcPts val="300"/>
              </a:spcAft>
              <a:buClr>
                <a:srgbClr val="00B050"/>
              </a:buClr>
              <a:buSzPct val="80000"/>
            </a:pPr>
            <a:r>
              <a:rPr lang="en-GB" sz="1720" dirty="0" smtClean="0">
                <a:latin typeface="Arial" panose="020B0604020202020204" pitchFamily="34" charset="0"/>
                <a:cs typeface="Arial" panose="020B0604020202020204" pitchFamily="34" charset="0"/>
              </a:rPr>
              <a:t>They </a:t>
            </a:r>
            <a:r>
              <a:rPr lang="en-GB" sz="1720" dirty="0">
                <a:latin typeface="Arial" panose="020B0604020202020204" pitchFamily="34" charset="0"/>
                <a:cs typeface="Arial" panose="020B0604020202020204" pitchFamily="34" charset="0"/>
              </a:rPr>
              <a:t>provide a more in depth </a:t>
            </a:r>
            <a:r>
              <a:rPr lang="en-GB" sz="1720" dirty="0" smtClean="0">
                <a:latin typeface="Arial" panose="020B0604020202020204" pitchFamily="34" charset="0"/>
                <a:cs typeface="Arial" panose="020B0604020202020204" pitchFamily="34" charset="0"/>
              </a:rPr>
              <a:t>description, opinion based responses that can be used to judge why rather than how many. Examples include Why, How, For what reason, In your opinion etc.</a:t>
            </a:r>
          </a:p>
          <a:p>
            <a:pPr marL="269875" indent="-269875">
              <a:spcAft>
                <a:spcPts val="300"/>
              </a:spcAft>
              <a:buClr>
                <a:srgbClr val="00B050"/>
              </a:buClr>
              <a:buSzPct val="80000"/>
            </a:pPr>
            <a:r>
              <a:rPr lang="en-GB" sz="1720" dirty="0" smtClean="0">
                <a:latin typeface="Arial" panose="020B0604020202020204" pitchFamily="34" charset="0"/>
                <a:cs typeface="Arial" panose="020B0604020202020204" pitchFamily="34" charset="0"/>
              </a:rPr>
              <a:t>It is </a:t>
            </a:r>
            <a:r>
              <a:rPr lang="en-GB" sz="1720" dirty="0">
                <a:latin typeface="Arial" panose="020B0604020202020204" pitchFamily="34" charset="0"/>
                <a:cs typeface="Arial" panose="020B0604020202020204" pitchFamily="34" charset="0"/>
              </a:rPr>
              <a:t>generally much less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structured</a:t>
            </a:r>
            <a:r>
              <a:rPr lang="en-GB" sz="1720" dirty="0">
                <a:latin typeface="Arial" panose="020B0604020202020204" pitchFamily="34" charset="0"/>
                <a:cs typeface="Arial" panose="020B0604020202020204" pitchFamily="34" charset="0"/>
              </a:rPr>
              <a:t>, and is often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described </a:t>
            </a:r>
            <a:r>
              <a:rPr lang="en-GB" sz="1720" dirty="0">
                <a:latin typeface="Arial" panose="020B0604020202020204" pitchFamily="34" charset="0"/>
                <a:cs typeface="Arial" panose="020B0604020202020204" pitchFamily="34" charset="0"/>
              </a:rPr>
              <a:t>as being more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a:t>
            </a:r>
            <a:r>
              <a:rPr lang="en-GB" sz="1720" dirty="0">
                <a:latin typeface="Arial" panose="020B0604020202020204" pitchFamily="34" charset="0"/>
                <a:cs typeface="Arial" panose="020B0604020202020204" pitchFamily="34" charset="0"/>
              </a:rPr>
              <a:t>exploratory" or "directional"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because </a:t>
            </a:r>
            <a:r>
              <a:rPr lang="en-GB" sz="1720" dirty="0">
                <a:latin typeface="Arial" panose="020B0604020202020204" pitchFamily="34" charset="0"/>
                <a:cs typeface="Arial" panose="020B0604020202020204" pitchFamily="34" charset="0"/>
              </a:rPr>
              <a:t>it seeks to reveal new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attitudes </a:t>
            </a:r>
            <a:r>
              <a:rPr lang="en-GB" sz="1720" dirty="0">
                <a:latin typeface="Arial" panose="020B0604020202020204" pitchFamily="34" charset="0"/>
                <a:cs typeface="Arial" panose="020B0604020202020204" pitchFamily="34" charset="0"/>
              </a:rPr>
              <a:t>or perspectives that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may </a:t>
            </a:r>
            <a:r>
              <a:rPr lang="en-GB" sz="1720" dirty="0">
                <a:latin typeface="Arial" panose="020B0604020202020204" pitchFamily="34" charset="0"/>
                <a:cs typeface="Arial" panose="020B0604020202020204" pitchFamily="34" charset="0"/>
              </a:rPr>
              <a:t>help to reveal something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new </a:t>
            </a:r>
            <a:r>
              <a:rPr lang="en-GB" sz="1720" dirty="0">
                <a:latin typeface="Arial" panose="020B0604020202020204" pitchFamily="34" charset="0"/>
                <a:cs typeface="Arial" panose="020B0604020202020204" pitchFamily="34" charset="0"/>
              </a:rPr>
              <a:t>about the respondent's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motivations </a:t>
            </a:r>
            <a:r>
              <a:rPr lang="en-GB" sz="1720" dirty="0">
                <a:latin typeface="Arial" panose="020B0604020202020204" pitchFamily="34" charset="0"/>
                <a:cs typeface="Arial" panose="020B0604020202020204" pitchFamily="34" charset="0"/>
              </a:rPr>
              <a:t>or pain-points that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may </a:t>
            </a:r>
            <a:r>
              <a:rPr lang="en-GB" sz="1720" dirty="0">
                <a:latin typeface="Arial" panose="020B0604020202020204" pitchFamily="34" charset="0"/>
                <a:cs typeface="Arial" panose="020B0604020202020204" pitchFamily="34" charset="0"/>
              </a:rPr>
              <a:t>help to improve a current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product</a:t>
            </a:r>
            <a:r>
              <a:rPr lang="en-GB" sz="1720" dirty="0">
                <a:latin typeface="Arial" panose="020B0604020202020204" pitchFamily="34" charset="0"/>
                <a:cs typeface="Arial" panose="020B0604020202020204" pitchFamily="34" charset="0"/>
              </a:rPr>
              <a:t>, or even develop a new </a:t>
            </a:r>
            <a:r>
              <a:rPr lang="en-GB" sz="1720" dirty="0" smtClean="0">
                <a:latin typeface="Arial" panose="020B0604020202020204" pitchFamily="34" charset="0"/>
                <a:cs typeface="Arial" panose="020B0604020202020204" pitchFamily="34" charset="0"/>
              </a:rPr>
              <a:t/>
            </a:r>
            <a:br>
              <a:rPr lang="en-GB" sz="1720" dirty="0" smtClean="0">
                <a:latin typeface="Arial" panose="020B0604020202020204" pitchFamily="34" charset="0"/>
                <a:cs typeface="Arial" panose="020B0604020202020204" pitchFamily="34" charset="0"/>
              </a:rPr>
            </a:br>
            <a:r>
              <a:rPr lang="en-GB" sz="1720" dirty="0" smtClean="0">
                <a:latin typeface="Arial" panose="020B0604020202020204" pitchFamily="34" charset="0"/>
                <a:cs typeface="Arial" panose="020B0604020202020204" pitchFamily="34" charset="0"/>
              </a:rPr>
              <a:t>product </a:t>
            </a:r>
            <a:r>
              <a:rPr lang="en-GB" sz="1720" dirty="0">
                <a:latin typeface="Arial" panose="020B0604020202020204" pitchFamily="34" charset="0"/>
                <a:cs typeface="Arial" panose="020B0604020202020204" pitchFamily="34" charset="0"/>
              </a:rPr>
              <a:t>category entirely. </a:t>
            </a:r>
            <a:endParaRPr lang="en-GB" sz="1720" dirty="0" smtClean="0">
              <a:latin typeface="Arial" panose="020B0604020202020204" pitchFamily="34" charset="0"/>
              <a:cs typeface="Arial" panose="020B0604020202020204" pitchFamily="34" charset="0"/>
            </a:endParaRPr>
          </a:p>
        </p:txBody>
      </p:sp>
      <p:pic>
        <p:nvPicPr>
          <p:cNvPr id="12290" name="Picture 2" descr="Image result for qualitative market re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3807" y="3501008"/>
            <a:ext cx="4976665" cy="3119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12523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2800" dirty="0" smtClean="0"/>
              <a:t>P5.3 – Market Research and Planning – Types – Qualitative</a:t>
            </a:r>
            <a:endParaRPr lang="en-US" sz="2800" b="1" dirty="0"/>
          </a:p>
        </p:txBody>
      </p:sp>
      <p:sp>
        <p:nvSpPr>
          <p:cNvPr id="2" name="Content Placeholder 1"/>
          <p:cNvSpPr>
            <a:spLocks noGrp="1"/>
          </p:cNvSpPr>
          <p:nvPr>
            <p:ph idx="4294967295"/>
          </p:nvPr>
        </p:nvSpPr>
        <p:spPr>
          <a:xfrm>
            <a:off x="251520" y="1052736"/>
            <a:ext cx="8568951" cy="5329237"/>
          </a:xfrm>
        </p:spPr>
        <p:txBody>
          <a:bodyPr numCol="1">
            <a:noAutofit/>
          </a:bodyPr>
          <a:lstStyle/>
          <a:p>
            <a:pPr marL="246063" indent="-246063">
              <a:spcAft>
                <a:spcPts val="300"/>
              </a:spcAft>
              <a:buClr>
                <a:srgbClr val="00B050"/>
              </a:buClr>
              <a:buSzPct val="80000"/>
            </a:pPr>
            <a:r>
              <a:rPr lang="en-GB" sz="1500" b="1" dirty="0" smtClean="0">
                <a:latin typeface="Arial" panose="020B0604020202020204" pitchFamily="34" charset="0"/>
                <a:cs typeface="Arial" panose="020B0604020202020204" pitchFamily="34" charset="0"/>
              </a:rPr>
              <a:t>Qualitative Benefits</a:t>
            </a:r>
          </a:p>
          <a:p>
            <a:pPr marL="450850" lvl="1" indent="-195263">
              <a:spcAft>
                <a:spcPts val="300"/>
              </a:spcAft>
              <a:buClr>
                <a:srgbClr val="00B050"/>
              </a:buClr>
              <a:buFont typeface="Arial" panose="020B0604020202020204" pitchFamily="34" charset="0"/>
              <a:buChar char="•"/>
            </a:pPr>
            <a:r>
              <a:rPr lang="en-GB" sz="1500" dirty="0" smtClean="0">
                <a:latin typeface="Arial" panose="020B0604020202020204" pitchFamily="34" charset="0"/>
                <a:cs typeface="Arial" panose="020B0604020202020204" pitchFamily="34" charset="0"/>
              </a:rPr>
              <a:t>Qualitative </a:t>
            </a:r>
            <a:r>
              <a:rPr lang="en-GB" sz="1500" dirty="0">
                <a:latin typeface="Arial" panose="020B0604020202020204" pitchFamily="34" charset="0"/>
                <a:cs typeface="Arial" panose="020B0604020202020204" pitchFamily="34" charset="0"/>
              </a:rPr>
              <a:t>could be described as more freeform, often with broad questions such as "what do you like about that?" or "what would your ideal product look like?"  </a:t>
            </a:r>
            <a:endParaRPr lang="en-GB" sz="1500" dirty="0" smtClean="0">
              <a:latin typeface="Arial" panose="020B0604020202020204" pitchFamily="34" charset="0"/>
              <a:cs typeface="Arial" panose="020B0604020202020204" pitchFamily="34" charset="0"/>
            </a:endParaRPr>
          </a:p>
          <a:p>
            <a:pPr marL="450850" lvl="1" indent="-195263">
              <a:spcAft>
                <a:spcPts val="300"/>
              </a:spcAft>
              <a:buClr>
                <a:srgbClr val="00B050"/>
              </a:buClr>
              <a:buFont typeface="Arial" panose="020B0604020202020204" pitchFamily="34" charset="0"/>
              <a:buChar char="•"/>
            </a:pPr>
            <a:r>
              <a:rPr lang="en-GB" sz="1500" dirty="0" smtClean="0">
                <a:latin typeface="Arial" panose="020B0604020202020204" pitchFamily="34" charset="0"/>
                <a:cs typeface="Arial" panose="020B0604020202020204" pitchFamily="34" charset="0"/>
              </a:rPr>
              <a:t>Often </a:t>
            </a:r>
            <a:r>
              <a:rPr lang="en-GB" sz="1500" dirty="0">
                <a:latin typeface="Arial" panose="020B0604020202020204" pitchFamily="34" charset="0"/>
                <a:cs typeface="Arial" panose="020B0604020202020204" pitchFamily="34" charset="0"/>
              </a:rPr>
              <a:t>questions asked of respondents in qualitative research don't include specific answers; instead they simply prompt the respondent to answer the questions in their own words. Allowing customers to answer in their own words, without constraint or suggestions, does tend to uncover factors that may be working underneath the surface. This can lead to an "a-ha" moment in which there is an insight into their customer's needs and </a:t>
            </a:r>
            <a:r>
              <a:rPr lang="en-GB" sz="1500" dirty="0" smtClean="0">
                <a:latin typeface="Arial" panose="020B0604020202020204" pitchFamily="34" charset="0"/>
                <a:cs typeface="Arial" panose="020B0604020202020204" pitchFamily="34" charset="0"/>
              </a:rPr>
              <a:t>motivations.</a:t>
            </a:r>
          </a:p>
          <a:p>
            <a:pPr marL="246063" indent="-246063">
              <a:spcAft>
                <a:spcPts val="300"/>
              </a:spcAft>
              <a:buClr>
                <a:srgbClr val="00B050"/>
              </a:buClr>
              <a:buSzPct val="80000"/>
            </a:pPr>
            <a:r>
              <a:rPr lang="en-GB" sz="1500" b="1" dirty="0" smtClean="0">
                <a:latin typeface="Arial" panose="020B0604020202020204" pitchFamily="34" charset="0"/>
                <a:cs typeface="Arial" panose="020B0604020202020204" pitchFamily="34" charset="0"/>
              </a:rPr>
              <a:t>Qualitative Disadvantages</a:t>
            </a:r>
          </a:p>
          <a:p>
            <a:pPr marL="450850" lvl="1" indent="-195263">
              <a:spcAft>
                <a:spcPts val="300"/>
              </a:spcAft>
              <a:buClr>
                <a:srgbClr val="00B050"/>
              </a:buClr>
              <a:buFont typeface="Arial" panose="020B0604020202020204" pitchFamily="34" charset="0"/>
              <a:buChar char="•"/>
            </a:pPr>
            <a:r>
              <a:rPr lang="en-GB" sz="1500" dirty="0" smtClean="0">
                <a:latin typeface="Arial" panose="020B0604020202020204" pitchFamily="34" charset="0"/>
                <a:cs typeface="Arial" panose="020B0604020202020204" pitchFamily="34" charset="0"/>
              </a:rPr>
              <a:t>Qualitative </a:t>
            </a:r>
            <a:r>
              <a:rPr lang="en-GB" sz="1500" dirty="0">
                <a:latin typeface="Arial" panose="020B0604020202020204" pitchFamily="34" charset="0"/>
                <a:cs typeface="Arial" panose="020B0604020202020204" pitchFamily="34" charset="0"/>
              </a:rPr>
              <a:t>market research does not </a:t>
            </a:r>
            <a:r>
              <a:rPr lang="en-GB" sz="1500" dirty="0" smtClean="0">
                <a:latin typeface="Arial" panose="020B0604020202020204" pitchFamily="34" charset="0"/>
                <a:cs typeface="Arial" panose="020B0604020202020204" pitchFamily="34" charset="0"/>
              </a:rPr>
              <a:t>allow </a:t>
            </a:r>
            <a:r>
              <a:rPr lang="en-GB" sz="1500" dirty="0">
                <a:latin typeface="Arial" panose="020B0604020202020204" pitchFamily="34" charset="0"/>
                <a:cs typeface="Arial" panose="020B0604020202020204" pitchFamily="34" charset="0"/>
              </a:rPr>
              <a:t>for statistical analysis.  </a:t>
            </a:r>
            <a:endParaRPr lang="en-GB" sz="1500" dirty="0" smtClean="0">
              <a:latin typeface="Arial" panose="020B0604020202020204" pitchFamily="34" charset="0"/>
              <a:cs typeface="Arial" panose="020B0604020202020204" pitchFamily="34" charset="0"/>
            </a:endParaRPr>
          </a:p>
          <a:p>
            <a:pPr marL="450850" lvl="1" indent="-195263">
              <a:spcAft>
                <a:spcPts val="300"/>
              </a:spcAft>
              <a:buClr>
                <a:srgbClr val="00B050"/>
              </a:buClr>
              <a:buFont typeface="Arial" panose="020B0604020202020204" pitchFamily="34" charset="0"/>
              <a:buChar char="•"/>
            </a:pPr>
            <a:r>
              <a:rPr lang="en-GB" sz="1500" dirty="0" smtClean="0">
                <a:latin typeface="Arial" panose="020B0604020202020204" pitchFamily="34" charset="0"/>
                <a:cs typeface="Arial" panose="020B0604020202020204" pitchFamily="34" charset="0"/>
              </a:rPr>
              <a:t>The </a:t>
            </a:r>
            <a:r>
              <a:rPr lang="en-GB" sz="1500" dirty="0">
                <a:latin typeface="Arial" panose="020B0604020202020204" pitchFamily="34" charset="0"/>
                <a:cs typeface="Arial" panose="020B0604020202020204" pitchFamily="34" charset="0"/>
              </a:rPr>
              <a:t>cost per opinion in qualitative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market </a:t>
            </a:r>
            <a:r>
              <a:rPr lang="en-GB" sz="1500" dirty="0">
                <a:latin typeface="Arial" panose="020B0604020202020204" pitchFamily="34" charset="0"/>
                <a:cs typeface="Arial" panose="020B0604020202020204" pitchFamily="34" charset="0"/>
              </a:rPr>
              <a:t>research is significantly </a:t>
            </a:r>
            <a:r>
              <a:rPr lang="en-GB" sz="1500" dirty="0" smtClean="0">
                <a:latin typeface="Arial" panose="020B0604020202020204" pitchFamily="34" charset="0"/>
                <a:cs typeface="Arial" panose="020B0604020202020204" pitchFamily="34" charset="0"/>
              </a:rPr>
              <a:t>higher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than </a:t>
            </a:r>
            <a:r>
              <a:rPr lang="en-GB" sz="1500" dirty="0">
                <a:latin typeface="Arial" panose="020B0604020202020204" pitchFamily="34" charset="0"/>
                <a:cs typeface="Arial" panose="020B0604020202020204" pitchFamily="34" charset="0"/>
              </a:rPr>
              <a:t>it is in quantitative market </a:t>
            </a:r>
            <a:r>
              <a:rPr lang="en-GB" sz="1500" dirty="0" smtClean="0">
                <a:latin typeface="Arial" panose="020B0604020202020204" pitchFamily="34" charset="0"/>
                <a:cs typeface="Arial" panose="020B0604020202020204" pitchFamily="34" charset="0"/>
              </a:rPr>
              <a:t>research</a:t>
            </a:r>
            <a:r>
              <a:rPr lang="en-GB" sz="1500" dirty="0">
                <a:latin typeface="Arial" panose="020B0604020202020204" pitchFamily="34" charset="0"/>
                <a:cs typeface="Arial" panose="020B0604020202020204" pitchFamily="34" charset="0"/>
              </a:rPr>
              <a:t>,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typically </a:t>
            </a:r>
            <a:r>
              <a:rPr lang="en-GB" sz="1500" dirty="0">
                <a:latin typeface="Arial" panose="020B0604020202020204" pitchFamily="34" charset="0"/>
                <a:cs typeface="Arial" panose="020B0604020202020204" pitchFamily="34" charset="0"/>
              </a:rPr>
              <a:t>because the </a:t>
            </a:r>
            <a:r>
              <a:rPr lang="en-GB" sz="1500" dirty="0" smtClean="0">
                <a:latin typeface="Arial" panose="020B0604020202020204" pitchFamily="34" charset="0"/>
                <a:cs typeface="Arial" panose="020B0604020202020204" pitchFamily="34" charset="0"/>
              </a:rPr>
              <a:t>economics </a:t>
            </a:r>
            <a:r>
              <a:rPr lang="en-GB" sz="1500" dirty="0">
                <a:latin typeface="Arial" panose="020B0604020202020204" pitchFamily="34" charset="0"/>
                <a:cs typeface="Arial" panose="020B0604020202020204" pitchFamily="34" charset="0"/>
              </a:rPr>
              <a:t>of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scale </a:t>
            </a:r>
            <a:r>
              <a:rPr lang="en-GB" sz="1500" dirty="0">
                <a:latin typeface="Arial" panose="020B0604020202020204" pitchFamily="34" charset="0"/>
                <a:cs typeface="Arial" panose="020B0604020202020204" pitchFamily="34" charset="0"/>
              </a:rPr>
              <a:t>is not helped by </a:t>
            </a:r>
            <a:r>
              <a:rPr lang="en-GB" sz="1500" dirty="0" smtClean="0">
                <a:latin typeface="Arial" panose="020B0604020202020204" pitchFamily="34" charset="0"/>
                <a:cs typeface="Arial" panose="020B0604020202020204" pitchFamily="34" charset="0"/>
              </a:rPr>
              <a:t>the </a:t>
            </a:r>
            <a:r>
              <a:rPr lang="en-GB" sz="1500" dirty="0">
                <a:latin typeface="Arial" panose="020B0604020202020204" pitchFamily="34" charset="0"/>
                <a:cs typeface="Arial" panose="020B0604020202020204" pitchFamily="34" charset="0"/>
              </a:rPr>
              <a:t>typically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lower </a:t>
            </a:r>
            <a:r>
              <a:rPr lang="en-GB" sz="1500" dirty="0">
                <a:latin typeface="Arial" panose="020B0604020202020204" pitchFamily="34" charset="0"/>
                <a:cs typeface="Arial" panose="020B0604020202020204" pitchFamily="34" charset="0"/>
              </a:rPr>
              <a:t>numbers of </a:t>
            </a:r>
            <a:r>
              <a:rPr lang="en-GB" sz="1500" dirty="0" smtClean="0">
                <a:latin typeface="Arial" panose="020B0604020202020204" pitchFamily="34" charset="0"/>
                <a:cs typeface="Arial" panose="020B0604020202020204" pitchFamily="34" charset="0"/>
              </a:rPr>
              <a:t>respondents </a:t>
            </a:r>
            <a:r>
              <a:rPr lang="en-GB" sz="1500" dirty="0">
                <a:latin typeface="Arial" panose="020B0604020202020204" pitchFamily="34" charset="0"/>
                <a:cs typeface="Arial" panose="020B0604020202020204" pitchFamily="34" charset="0"/>
              </a:rPr>
              <a:t>used in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qualitative research</a:t>
            </a:r>
            <a:r>
              <a:rPr lang="en-GB" sz="1500" dirty="0">
                <a:latin typeface="Arial" panose="020B0604020202020204" pitchFamily="34" charset="0"/>
                <a:cs typeface="Arial" panose="020B0604020202020204" pitchFamily="34" charset="0"/>
              </a:rPr>
              <a:t>.  </a:t>
            </a:r>
            <a:endParaRPr lang="en-GB" sz="1500" dirty="0" smtClean="0">
              <a:latin typeface="Arial" panose="020B0604020202020204" pitchFamily="34" charset="0"/>
              <a:cs typeface="Arial" panose="020B0604020202020204" pitchFamily="34" charset="0"/>
            </a:endParaRPr>
          </a:p>
          <a:p>
            <a:pPr marL="450850" lvl="1" indent="-195263">
              <a:spcAft>
                <a:spcPts val="300"/>
              </a:spcAft>
              <a:buClr>
                <a:srgbClr val="00B050"/>
              </a:buClr>
              <a:buFont typeface="Arial" panose="020B0604020202020204" pitchFamily="34" charset="0"/>
              <a:buChar char="•"/>
            </a:pPr>
            <a:r>
              <a:rPr lang="en-GB" sz="1500" dirty="0" smtClean="0">
                <a:latin typeface="Arial" panose="020B0604020202020204" pitchFamily="34" charset="0"/>
                <a:cs typeface="Arial" panose="020B0604020202020204" pitchFamily="34" charset="0"/>
              </a:rPr>
              <a:t>Qualitative </a:t>
            </a:r>
            <a:r>
              <a:rPr lang="en-GB" sz="1500" dirty="0">
                <a:latin typeface="Arial" panose="020B0604020202020204" pitchFamily="34" charset="0"/>
                <a:cs typeface="Arial" panose="020B0604020202020204" pitchFamily="34" charset="0"/>
              </a:rPr>
              <a:t>market research is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sometimes </a:t>
            </a:r>
            <a:r>
              <a:rPr lang="en-GB" sz="1500" dirty="0">
                <a:latin typeface="Arial" panose="020B0604020202020204" pitchFamily="34" charset="0"/>
                <a:cs typeface="Arial" panose="020B0604020202020204" pitchFamily="34" charset="0"/>
              </a:rPr>
              <a:t>followed up with quantitative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market </a:t>
            </a:r>
            <a:r>
              <a:rPr lang="en-GB" sz="1500" dirty="0">
                <a:latin typeface="Arial" panose="020B0604020202020204" pitchFamily="34" charset="0"/>
                <a:cs typeface="Arial" panose="020B0604020202020204" pitchFamily="34" charset="0"/>
              </a:rPr>
              <a:t>research in order to understand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what </a:t>
            </a:r>
            <a:r>
              <a:rPr lang="en-GB" sz="1500" dirty="0">
                <a:latin typeface="Arial" panose="020B0604020202020204" pitchFamily="34" charset="0"/>
                <a:cs typeface="Arial" panose="020B0604020202020204" pitchFamily="34" charset="0"/>
              </a:rPr>
              <a:t>percentage of the target customer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group </a:t>
            </a:r>
            <a:r>
              <a:rPr lang="en-GB" sz="1500" dirty="0">
                <a:latin typeface="Arial" panose="020B0604020202020204" pitchFamily="34" charset="0"/>
                <a:cs typeface="Arial" panose="020B0604020202020204" pitchFamily="34" charset="0"/>
              </a:rPr>
              <a:t>feels the different ways that were </a:t>
            </a:r>
            <a:r>
              <a:rPr lang="en-GB" sz="1500" dirty="0" smtClean="0">
                <a:latin typeface="Arial" panose="020B0604020202020204" pitchFamily="34" charset="0"/>
                <a:cs typeface="Arial" panose="020B0604020202020204" pitchFamily="34" charset="0"/>
              </a:rPr>
              <a:t/>
            </a:r>
            <a:br>
              <a:rPr lang="en-GB" sz="1500" dirty="0" smtClean="0">
                <a:latin typeface="Arial" panose="020B0604020202020204" pitchFamily="34" charset="0"/>
                <a:cs typeface="Arial" panose="020B0604020202020204" pitchFamily="34" charset="0"/>
              </a:rPr>
            </a:br>
            <a:r>
              <a:rPr lang="en-GB" sz="1500" dirty="0" smtClean="0">
                <a:latin typeface="Arial" panose="020B0604020202020204" pitchFamily="34" charset="0"/>
                <a:cs typeface="Arial" panose="020B0604020202020204" pitchFamily="34" charset="0"/>
              </a:rPr>
              <a:t>discovered </a:t>
            </a:r>
            <a:r>
              <a:rPr lang="en-GB" sz="1500" dirty="0">
                <a:latin typeface="Arial" panose="020B0604020202020204" pitchFamily="34" charset="0"/>
                <a:cs typeface="Arial" panose="020B0604020202020204" pitchFamily="34" charset="0"/>
              </a:rPr>
              <a:t>in the qualitative </a:t>
            </a:r>
            <a:r>
              <a:rPr lang="en-GB" sz="1500" dirty="0" smtClean="0">
                <a:latin typeface="Arial" panose="020B0604020202020204" pitchFamily="34" charset="0"/>
                <a:cs typeface="Arial" panose="020B0604020202020204" pitchFamily="34" charset="0"/>
              </a:rPr>
              <a:t>phase</a:t>
            </a:r>
            <a:endParaRPr lang="en-GB" sz="1500" dirty="0">
              <a:latin typeface="Arial" panose="020B0604020202020204" pitchFamily="34" charset="0"/>
              <a:cs typeface="Arial" panose="020B0604020202020204" pitchFamily="34" charset="0"/>
            </a:endParaRPr>
          </a:p>
        </p:txBody>
      </p:sp>
      <p:pic>
        <p:nvPicPr>
          <p:cNvPr id="4" name="Picture 2" descr="Image result for qualitative market rese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3789040"/>
            <a:ext cx="4536504" cy="2831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7495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2700" dirty="0" smtClean="0"/>
              <a:t>P5.3 – Market Research and Planning – Types – Quantitative</a:t>
            </a:r>
            <a:endParaRPr lang="en-US" sz="2700" b="1" dirty="0"/>
          </a:p>
        </p:txBody>
      </p:sp>
      <p:sp>
        <p:nvSpPr>
          <p:cNvPr id="2" name="Content Placeholder 1"/>
          <p:cNvSpPr>
            <a:spLocks noGrp="1"/>
          </p:cNvSpPr>
          <p:nvPr>
            <p:ph idx="4294967295"/>
          </p:nvPr>
        </p:nvSpPr>
        <p:spPr>
          <a:xfrm>
            <a:off x="251271" y="1053108"/>
            <a:ext cx="8533953" cy="5256212"/>
          </a:xfrm>
        </p:spPr>
        <p:txBody>
          <a:bodyPr numCol="1">
            <a:noAutofit/>
          </a:bodyPr>
          <a:lstStyle/>
          <a:p>
            <a:pPr marL="177800" indent="-177800">
              <a:spcAft>
                <a:spcPts val="300"/>
              </a:spcAft>
              <a:buClr>
                <a:srgbClr val="00B050"/>
              </a:buClr>
              <a:buSzPct val="80000"/>
            </a:pPr>
            <a:r>
              <a:rPr lang="en-GB" sz="1450" b="1" dirty="0" smtClean="0">
                <a:latin typeface="Arial" panose="020B0604020202020204" pitchFamily="34" charset="0"/>
                <a:cs typeface="Arial" panose="020B0604020202020204" pitchFamily="34" charset="0"/>
              </a:rPr>
              <a:t>Quantitative </a:t>
            </a:r>
            <a:r>
              <a:rPr lang="en-GB" sz="1450" b="1" dirty="0">
                <a:latin typeface="Arial" panose="020B0604020202020204" pitchFamily="34" charset="0"/>
                <a:cs typeface="Arial" panose="020B0604020202020204" pitchFamily="34" charset="0"/>
              </a:rPr>
              <a:t>methods</a:t>
            </a:r>
            <a:r>
              <a:rPr lang="en-GB" sz="1450" dirty="0">
                <a:latin typeface="Arial" panose="020B0604020202020204" pitchFamily="34" charset="0"/>
                <a:cs typeface="Arial" panose="020B0604020202020204" pitchFamily="34" charset="0"/>
              </a:rPr>
              <a:t> </a:t>
            </a:r>
            <a:r>
              <a:rPr lang="en-GB" sz="1450" dirty="0" smtClean="0">
                <a:latin typeface="Arial" panose="020B0604020202020204" pitchFamily="34" charset="0"/>
                <a:cs typeface="Arial" panose="020B0604020202020204" pitchFamily="34" charset="0"/>
              </a:rPr>
              <a:t>allow for statistically </a:t>
            </a:r>
            <a:r>
              <a:rPr lang="en-GB" sz="1450" dirty="0">
                <a:latin typeface="Arial" panose="020B0604020202020204" pitchFamily="34" charset="0"/>
                <a:cs typeface="Arial" panose="020B0604020202020204" pitchFamily="34" charset="0"/>
              </a:rPr>
              <a:t>reliable information obtained from numerical measurement to be backed up by and enriched by information about the research participants' explanations. </a:t>
            </a:r>
            <a:r>
              <a:rPr lang="en-GB" sz="1450" dirty="0" smtClean="0">
                <a:latin typeface="Arial" panose="020B0604020202020204" pitchFamily="34" charset="0"/>
                <a:cs typeface="Arial" panose="020B0604020202020204" pitchFamily="34" charset="0"/>
              </a:rPr>
              <a:t>They are results that can be calculated</a:t>
            </a:r>
            <a:r>
              <a:rPr lang="en-GB" sz="1450" dirty="0">
                <a:latin typeface="Arial" panose="020B0604020202020204" pitchFamily="34" charset="0"/>
                <a:cs typeface="Arial" panose="020B0604020202020204" pitchFamily="34" charset="0"/>
              </a:rPr>
              <a:t>, formulated, put into </a:t>
            </a:r>
            <a:r>
              <a:rPr lang="en-GB" sz="1450" dirty="0" smtClean="0">
                <a:latin typeface="Arial" panose="020B0604020202020204" pitchFamily="34" charset="0"/>
                <a:cs typeface="Arial" panose="020B0604020202020204" pitchFamily="34" charset="0"/>
              </a:rPr>
              <a:t>Spread sheets </a:t>
            </a:r>
            <a:r>
              <a:rPr lang="en-GB" sz="1450" dirty="0">
                <a:latin typeface="Arial" panose="020B0604020202020204" pitchFamily="34" charset="0"/>
                <a:cs typeface="Arial" panose="020B0604020202020204" pitchFamily="34" charset="0"/>
              </a:rPr>
              <a:t>and drawn up, </a:t>
            </a:r>
            <a:r>
              <a:rPr lang="en-GB" sz="1450" dirty="0" smtClean="0">
                <a:latin typeface="Arial" panose="020B0604020202020204" pitchFamily="34" charset="0"/>
                <a:cs typeface="Arial" panose="020B0604020202020204" pitchFamily="34" charset="0"/>
              </a:rPr>
              <a:t>used as information that can be queried, sorted and defined against previous and future information. Examples include Yes/No, out of ten, &gt; or &lt;. Even single answer responses can be </a:t>
            </a:r>
            <a:r>
              <a:rPr lang="en-GB" sz="1450" dirty="0">
                <a:latin typeface="Arial" panose="020B0604020202020204" pitchFamily="34" charset="0"/>
                <a:cs typeface="Arial" panose="020B0604020202020204" pitchFamily="34" charset="0"/>
              </a:rPr>
              <a:t>added </a:t>
            </a:r>
            <a:r>
              <a:rPr lang="en-GB" sz="1450" dirty="0" smtClean="0">
                <a:latin typeface="Arial" panose="020B0604020202020204" pitchFamily="34" charset="0"/>
                <a:cs typeface="Arial" panose="020B0604020202020204" pitchFamily="34" charset="0"/>
              </a:rPr>
              <a:t>up if there is a restriction on the possible responses.</a:t>
            </a:r>
          </a:p>
          <a:p>
            <a:pPr marL="177800" indent="-177800">
              <a:spcAft>
                <a:spcPts val="300"/>
              </a:spcAft>
              <a:buClr>
                <a:srgbClr val="00B050"/>
              </a:buClr>
              <a:buSzPct val="80000"/>
            </a:pPr>
            <a:r>
              <a:rPr lang="en-GB" sz="1450" dirty="0" smtClean="0">
                <a:latin typeface="Arial" panose="020B0604020202020204" pitchFamily="34" charset="0"/>
                <a:cs typeface="Arial" panose="020B0604020202020204" pitchFamily="34" charset="0"/>
              </a:rPr>
              <a:t>Is </a:t>
            </a:r>
            <a:r>
              <a:rPr lang="en-GB" sz="1450" dirty="0">
                <a:latin typeface="Arial" panose="020B0604020202020204" pitchFamily="34" charset="0"/>
                <a:cs typeface="Arial" panose="020B0604020202020204" pitchFamily="34" charset="0"/>
              </a:rPr>
              <a:t>a rigid research tool that typically asks every respondent an identical set of questions, generally allowing the respondent only to select from a group of pre-defined answers. In general quantitative market research include far more respondents, and therefore tends to cost more money than do qualitative </a:t>
            </a:r>
            <a:r>
              <a:rPr lang="en-GB" sz="1450" dirty="0" smtClean="0">
                <a:latin typeface="Arial" panose="020B0604020202020204" pitchFamily="34" charset="0"/>
                <a:cs typeface="Arial" panose="020B0604020202020204" pitchFamily="34" charset="0"/>
              </a:rPr>
              <a:t>studies.</a:t>
            </a:r>
            <a:r>
              <a:rPr lang="en-GB" sz="1450" dirty="0">
                <a:latin typeface="Arial" panose="020B0604020202020204" pitchFamily="34" charset="0"/>
                <a:cs typeface="Arial" panose="020B0604020202020204" pitchFamily="34" charset="0"/>
              </a:rPr>
              <a:t> </a:t>
            </a:r>
            <a:endParaRPr lang="en-GB" sz="1450" dirty="0" smtClean="0">
              <a:latin typeface="Arial" panose="020B0604020202020204" pitchFamily="34" charset="0"/>
              <a:cs typeface="Arial" panose="020B0604020202020204" pitchFamily="34" charset="0"/>
            </a:endParaRPr>
          </a:p>
          <a:p>
            <a:pPr marL="177800" indent="-177800">
              <a:spcAft>
                <a:spcPts val="300"/>
              </a:spcAft>
              <a:buClr>
                <a:srgbClr val="00B050"/>
              </a:buClr>
              <a:buSzPct val="80000"/>
            </a:pPr>
            <a:r>
              <a:rPr lang="en-GB" sz="1450" dirty="0" smtClean="0">
                <a:latin typeface="Arial" panose="020B0604020202020204" pitchFamily="34" charset="0"/>
                <a:cs typeface="Arial" panose="020B0604020202020204" pitchFamily="34" charset="0"/>
              </a:rPr>
              <a:t>Examples </a:t>
            </a:r>
            <a:r>
              <a:rPr lang="en-GB" sz="1450" dirty="0">
                <a:latin typeface="Arial" panose="020B0604020202020204" pitchFamily="34" charset="0"/>
                <a:cs typeface="Arial" panose="020B0604020202020204" pitchFamily="34" charset="0"/>
              </a:rPr>
              <a:t>of quantitative market research  include: </a:t>
            </a:r>
            <a:r>
              <a:rPr lang="en-GB" sz="1450" b="1" dirty="0">
                <a:latin typeface="Arial" panose="020B0604020202020204" pitchFamily="34" charset="0"/>
                <a:cs typeface="Arial" panose="020B0604020202020204" pitchFamily="34" charset="0"/>
              </a:rPr>
              <a:t>phone </a:t>
            </a:r>
            <a:r>
              <a:rPr lang="en-GB" sz="1450" b="1" dirty="0" smtClean="0">
                <a:latin typeface="Arial" panose="020B0604020202020204" pitchFamily="34" charset="0"/>
                <a:cs typeface="Arial" panose="020B0604020202020204" pitchFamily="34" charset="0"/>
              </a:rPr>
              <a:t>interviews</a:t>
            </a:r>
            <a:r>
              <a:rPr lang="en-GB" sz="1450" b="1" dirty="0">
                <a:latin typeface="Arial" panose="020B0604020202020204" pitchFamily="34" charset="0"/>
                <a:cs typeface="Arial" panose="020B0604020202020204" pitchFamily="34" charset="0"/>
              </a:rPr>
              <a:t>, web or mail questionnaire</a:t>
            </a:r>
          </a:p>
          <a:p>
            <a:pPr marL="177800" indent="-177800">
              <a:spcAft>
                <a:spcPts val="300"/>
              </a:spcAft>
              <a:buClr>
                <a:srgbClr val="00B050"/>
              </a:buClr>
              <a:buSzPct val="80000"/>
            </a:pPr>
            <a:r>
              <a:rPr lang="en-GB" sz="1450" b="1" dirty="0" smtClean="0">
                <a:latin typeface="Arial" panose="020B0604020202020204" pitchFamily="34" charset="0"/>
                <a:cs typeface="Arial" panose="020B0604020202020204" pitchFamily="34" charset="0"/>
              </a:rPr>
              <a:t>Quantitative Benefits</a:t>
            </a:r>
          </a:p>
          <a:p>
            <a:pPr marL="177800" indent="-177800">
              <a:spcAft>
                <a:spcPts val="300"/>
              </a:spcAft>
              <a:buClr>
                <a:srgbClr val="00B050"/>
              </a:buClr>
              <a:buSzPct val="80000"/>
            </a:pPr>
            <a:r>
              <a:rPr lang="en-GB" sz="1450" dirty="0" smtClean="0">
                <a:latin typeface="Arial" panose="020B0604020202020204" pitchFamily="34" charset="0"/>
                <a:cs typeface="Arial" panose="020B0604020202020204" pitchFamily="34" charset="0"/>
              </a:rPr>
              <a:t>It has a lower cost, is faster, and has an opportunity for more in depth analysis. It is more practical and creates greater confidentiality and accuracy. The research creates a better acceptance of results and data from entire small populations can be obtained. There should be no random sample error and it does not require a complex theory to select a representative sample or in deciphering results. Data can be reported on every segment of the population and when there are differences it is easer to detect.</a:t>
            </a:r>
          </a:p>
          <a:p>
            <a:pPr marL="177800" indent="-177800">
              <a:spcAft>
                <a:spcPts val="300"/>
              </a:spcAft>
              <a:buClr>
                <a:srgbClr val="00B050"/>
              </a:buClr>
              <a:buSzPct val="80000"/>
            </a:pPr>
            <a:r>
              <a:rPr lang="en-GB" sz="1450" dirty="0" smtClean="0">
                <a:latin typeface="Arial" panose="020B0604020202020204" pitchFamily="34" charset="0"/>
                <a:cs typeface="Arial" panose="020B0604020202020204" pitchFamily="34" charset="0"/>
              </a:rPr>
              <a:t>Quantitative </a:t>
            </a:r>
            <a:r>
              <a:rPr lang="en-GB" sz="1450" dirty="0">
                <a:latin typeface="Arial" panose="020B0604020202020204" pitchFamily="34" charset="0"/>
                <a:cs typeface="Arial" panose="020B0604020202020204" pitchFamily="34" charset="0"/>
              </a:rPr>
              <a:t>market research can help to identify statistically different expectations or feature preferences, customer satisfaction levels or other differences that may help to better understand whether two groups are essentially identical in certain facets, or if there are differences that could be capitalized upon. </a:t>
            </a:r>
            <a:endParaRPr lang="en-GB" sz="1450" dirty="0" smtClean="0">
              <a:latin typeface="Arial" panose="020B0604020202020204" pitchFamily="34" charset="0"/>
              <a:cs typeface="Arial" panose="020B0604020202020204" pitchFamily="34" charset="0"/>
            </a:endParaRPr>
          </a:p>
          <a:p>
            <a:pPr marL="444500" lvl="1">
              <a:spcAft>
                <a:spcPts val="300"/>
              </a:spcAft>
              <a:buClr>
                <a:srgbClr val="00B050"/>
              </a:buClr>
              <a:buFont typeface="Arial" panose="020B0604020202020204" pitchFamily="34" charset="0"/>
              <a:buChar char="•"/>
            </a:pPr>
            <a:r>
              <a:rPr lang="en-GB" sz="1450" dirty="0">
                <a:latin typeface="Arial" panose="020B0604020202020204" pitchFamily="34" charset="0"/>
                <a:cs typeface="Arial" panose="020B0604020202020204" pitchFamily="34" charset="0"/>
              </a:rPr>
              <a:t>wide variety of types of analysis that can be done on quantitative research results</a:t>
            </a:r>
          </a:p>
          <a:p>
            <a:pPr marL="444500" lvl="1">
              <a:spcAft>
                <a:spcPts val="300"/>
              </a:spcAft>
              <a:buClr>
                <a:srgbClr val="00B050"/>
              </a:buClr>
              <a:buFont typeface="Arial" panose="020B0604020202020204" pitchFamily="34" charset="0"/>
              <a:buChar char="•"/>
            </a:pPr>
            <a:r>
              <a:rPr lang="en-GB" sz="1450" dirty="0">
                <a:latin typeface="Arial" panose="020B0604020202020204" pitchFamily="34" charset="0"/>
                <a:cs typeface="Arial" panose="020B0604020202020204" pitchFamily="34" charset="0"/>
              </a:rPr>
              <a:t>generally include far more respondents </a:t>
            </a:r>
            <a:r>
              <a:rPr lang="en-GB" sz="1450" dirty="0" smtClean="0">
                <a:latin typeface="Arial" panose="020B0604020202020204" pitchFamily="34" charset="0"/>
                <a:cs typeface="Arial" panose="020B0604020202020204" pitchFamily="34" charset="0"/>
              </a:rPr>
              <a:t>and </a:t>
            </a:r>
            <a:r>
              <a:rPr lang="en-GB" sz="1450" dirty="0">
                <a:latin typeface="Arial" panose="020B0604020202020204" pitchFamily="34" charset="0"/>
                <a:cs typeface="Arial" panose="020B0604020202020204" pitchFamily="34" charset="0"/>
              </a:rPr>
              <a:t>are not typically done face to face. </a:t>
            </a:r>
          </a:p>
        </p:txBody>
      </p:sp>
    </p:spTree>
    <p:extLst>
      <p:ext uri="{BB962C8B-B14F-4D97-AF65-F5344CB8AC3E}">
        <p14:creationId xmlns:p14="http://schemas.microsoft.com/office/powerpoint/2010/main" val="40896749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p:txBody>
          <a:bodyPr>
            <a:noAutofit/>
          </a:bodyPr>
          <a:lstStyle/>
          <a:p>
            <a:r>
              <a:rPr lang="en-GB" sz="2700" dirty="0" smtClean="0"/>
              <a:t>P5.3 – Market Research and Planning – Types – Quantitative</a:t>
            </a:r>
            <a:endParaRPr lang="en-US" sz="2700" b="1" dirty="0"/>
          </a:p>
        </p:txBody>
      </p:sp>
      <p:sp>
        <p:nvSpPr>
          <p:cNvPr id="2" name="Content Placeholder 1"/>
          <p:cNvSpPr>
            <a:spLocks noGrp="1"/>
          </p:cNvSpPr>
          <p:nvPr>
            <p:ph idx="4294967295"/>
          </p:nvPr>
        </p:nvSpPr>
        <p:spPr>
          <a:xfrm>
            <a:off x="251521" y="1053108"/>
            <a:ext cx="8533704" cy="5256212"/>
          </a:xfrm>
        </p:spPr>
        <p:txBody>
          <a:bodyPr numCol="1">
            <a:noAutofit/>
          </a:bodyPr>
          <a:lstStyle/>
          <a:p>
            <a:pPr marL="177800" indent="-177800">
              <a:spcAft>
                <a:spcPts val="300"/>
              </a:spcAft>
              <a:buClr>
                <a:srgbClr val="00B050"/>
              </a:buClr>
            </a:pPr>
            <a:r>
              <a:rPr lang="en-GB" sz="1960" b="1" dirty="0" smtClean="0">
                <a:latin typeface="Arial" panose="020B0604020202020204" pitchFamily="34" charset="0"/>
                <a:cs typeface="Arial" panose="020B0604020202020204" pitchFamily="34" charset="0"/>
              </a:rPr>
              <a:t>Quantitative Disadvantages</a:t>
            </a:r>
          </a:p>
          <a:p>
            <a:pPr marL="541782" lvl="1" indent="-285750">
              <a:spcAft>
                <a:spcPts val="300"/>
              </a:spcAft>
              <a:buClr>
                <a:srgbClr val="00B050"/>
              </a:buClr>
              <a:buFont typeface="Arial" panose="020B0604020202020204" pitchFamily="34" charset="0"/>
              <a:buChar char="•"/>
            </a:pPr>
            <a:r>
              <a:rPr lang="en-GB" sz="1960" dirty="0" smtClean="0">
                <a:latin typeface="Arial" panose="020B0604020202020204" pitchFamily="34" charset="0"/>
                <a:cs typeface="Arial" panose="020B0604020202020204" pitchFamily="34" charset="0"/>
              </a:rPr>
              <a:t>Difficult </a:t>
            </a:r>
            <a:r>
              <a:rPr lang="en-GB" sz="1960" dirty="0">
                <a:latin typeface="Arial" panose="020B0604020202020204" pitchFamily="34" charset="0"/>
                <a:cs typeface="Arial" panose="020B0604020202020204" pitchFamily="34" charset="0"/>
              </a:rPr>
              <a:t>to estimate sample size  so that  bias is not reflected in the statistical results. The size of the population will directly influence the result, so the bigger the sample size the lower the instance of random error. Research can be resource intensive and can take several weeks to many months to design, implement, and </a:t>
            </a:r>
            <a:r>
              <a:rPr lang="en-GB" sz="1960" dirty="0" smtClean="0">
                <a:latin typeface="Arial" panose="020B0604020202020204" pitchFamily="34" charset="0"/>
                <a:cs typeface="Arial" panose="020B0604020202020204" pitchFamily="34" charset="0"/>
              </a:rPr>
              <a:t>analyse</a:t>
            </a:r>
            <a:r>
              <a:rPr lang="en-GB" sz="1960" dirty="0">
                <a:latin typeface="Arial" panose="020B0604020202020204" pitchFamily="34" charset="0"/>
                <a:cs typeface="Arial" panose="020B0604020202020204" pitchFamily="34" charset="0"/>
              </a:rPr>
              <a:t>. It also requires skill in sampling design issues and statistical </a:t>
            </a:r>
            <a:r>
              <a:rPr lang="en-GB" sz="1960" dirty="0" smtClean="0">
                <a:latin typeface="Arial" panose="020B0604020202020204" pitchFamily="34" charset="0"/>
                <a:cs typeface="Arial" panose="020B0604020202020204" pitchFamily="34" charset="0"/>
              </a:rPr>
              <a:t>techniques.</a:t>
            </a:r>
          </a:p>
          <a:p>
            <a:pPr marL="541782" lvl="1" indent="-285750">
              <a:spcAft>
                <a:spcPts val="300"/>
              </a:spcAft>
              <a:buClr>
                <a:srgbClr val="00B050"/>
              </a:buClr>
              <a:buFont typeface="Arial" panose="020B0604020202020204" pitchFamily="34" charset="0"/>
              <a:buChar char="•"/>
            </a:pPr>
            <a:r>
              <a:rPr lang="en-GB" sz="1960" dirty="0" smtClean="0">
                <a:latin typeface="Arial" panose="020B0604020202020204" pitchFamily="34" charset="0"/>
                <a:cs typeface="Arial" panose="020B0604020202020204" pitchFamily="34" charset="0"/>
              </a:rPr>
              <a:t>Market </a:t>
            </a:r>
            <a:r>
              <a:rPr lang="en-GB" sz="1960" dirty="0">
                <a:latin typeface="Arial" panose="020B0604020202020204" pitchFamily="34" charset="0"/>
                <a:cs typeface="Arial" panose="020B0604020202020204" pitchFamily="34" charset="0"/>
              </a:rPr>
              <a:t>researchers have a good understanding of what types of answers customers would want to select, because the respondent is typically asked to select the best answer from a number of pre-defined options. </a:t>
            </a:r>
          </a:p>
          <a:p>
            <a:pPr marL="0" indent="0">
              <a:spcAft>
                <a:spcPts val="300"/>
              </a:spcAft>
              <a:buNone/>
            </a:pPr>
            <a:r>
              <a:rPr lang="en-GB" sz="1960" b="1" dirty="0" smtClean="0">
                <a:solidFill>
                  <a:srgbClr val="FF0000"/>
                </a:solidFill>
                <a:latin typeface="Arial" panose="020B0604020202020204" pitchFamily="34" charset="0"/>
                <a:cs typeface="Arial" panose="020B0604020202020204" pitchFamily="34" charset="0"/>
              </a:rPr>
              <a:t>P5.3 - Task 04 - </a:t>
            </a:r>
            <a:r>
              <a:rPr lang="en-GB" sz="1960" dirty="0" smtClean="0">
                <a:solidFill>
                  <a:srgbClr val="FF0000"/>
                </a:solidFill>
                <a:latin typeface="Arial" panose="020B0604020202020204" pitchFamily="34" charset="0"/>
                <a:cs typeface="Arial" panose="020B0604020202020204" pitchFamily="34" charset="0"/>
              </a:rPr>
              <a:t>Describe the different Market Research types and outline the advantages and disadvantages of each.</a:t>
            </a:r>
          </a:p>
          <a:p>
            <a:pPr marL="0" indent="0">
              <a:spcAft>
                <a:spcPts val="300"/>
              </a:spcAft>
              <a:buNone/>
            </a:pPr>
            <a:r>
              <a:rPr lang="en-GB" sz="1960" b="1" dirty="0" smtClean="0">
                <a:solidFill>
                  <a:srgbClr val="FF0000"/>
                </a:solidFill>
                <a:latin typeface="Arial" panose="020B0604020202020204" pitchFamily="34" charset="0"/>
                <a:cs typeface="Arial" panose="020B0604020202020204" pitchFamily="34" charset="0"/>
              </a:rPr>
              <a:t>P5.3 – Task 05 </a:t>
            </a:r>
            <a:r>
              <a:rPr lang="en-GB" sz="1960" dirty="0" smtClean="0">
                <a:solidFill>
                  <a:srgbClr val="FF0000"/>
                </a:solidFill>
                <a:latin typeface="Arial" panose="020B0604020202020204" pitchFamily="34" charset="0"/>
                <a:cs typeface="Arial" panose="020B0604020202020204" pitchFamily="34" charset="0"/>
              </a:rPr>
              <a:t>– For your chosen company describe the how it can use the different types of research in its marketing plan.</a:t>
            </a:r>
            <a:endParaRPr lang="en-GB" sz="1960" dirty="0" smtClean="0">
              <a:solidFill>
                <a:srgbClr val="FF0000"/>
              </a:solidFill>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472443659"/>
              </p:ext>
            </p:extLst>
          </p:nvPr>
        </p:nvGraphicFramePr>
        <p:xfrm>
          <a:off x="251520" y="5949280"/>
          <a:ext cx="8533704" cy="670560"/>
        </p:xfrm>
        <a:graphic>
          <a:graphicData uri="http://schemas.openxmlformats.org/drawingml/2006/table">
            <a:tbl>
              <a:tblPr firstRow="1" bandRow="1">
                <a:tableStyleId>{5C22544A-7EE6-4342-B048-85BDC9FD1C3A}</a:tableStyleId>
              </a:tblPr>
              <a:tblGrid>
                <a:gridCol w="2844568"/>
                <a:gridCol w="2844568"/>
                <a:gridCol w="2844568"/>
              </a:tblGrid>
              <a:tr h="288032">
                <a:tc>
                  <a:txBody>
                    <a:bodyPr/>
                    <a:lstStyle/>
                    <a:p>
                      <a:pPr algn="ctr"/>
                      <a:r>
                        <a:rPr lang="en-GB" sz="1600" b="1" dirty="0" smtClean="0">
                          <a:latin typeface="Arial" panose="020B0604020202020204" pitchFamily="34" charset="0"/>
                          <a:cs typeface="Arial" panose="020B0604020202020204" pitchFamily="34" charset="0"/>
                        </a:rPr>
                        <a:t>Internal</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b="1" dirty="0" smtClean="0">
                          <a:latin typeface="Arial" panose="020B0604020202020204" pitchFamily="34" charset="0"/>
                          <a:cs typeface="Arial" panose="020B0604020202020204" pitchFamily="34" charset="0"/>
                        </a:rPr>
                        <a:t>Qualitative</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b="1" dirty="0" smtClean="0">
                          <a:latin typeface="Arial" panose="020B0604020202020204" pitchFamily="34" charset="0"/>
                          <a:cs typeface="Arial" panose="020B0604020202020204" pitchFamily="34" charset="0"/>
                        </a:rPr>
                        <a:t>Primary</a:t>
                      </a:r>
                      <a:endParaRPr lang="en-GB" sz="1600" b="1" dirty="0">
                        <a:latin typeface="Arial" panose="020B0604020202020204" pitchFamily="34" charset="0"/>
                        <a:cs typeface="Arial" panose="020B0604020202020204" pitchFamily="34" charset="0"/>
                      </a:endParaRPr>
                    </a:p>
                  </a:txBody>
                  <a:tcPr/>
                </a:tc>
              </a:tr>
              <a:tr h="288032">
                <a:tc>
                  <a:txBody>
                    <a:bodyPr/>
                    <a:lstStyle/>
                    <a:p>
                      <a:pPr algn="ctr"/>
                      <a:r>
                        <a:rPr lang="en-GB" sz="1600" b="1" dirty="0" smtClean="0">
                          <a:latin typeface="Arial" panose="020B0604020202020204" pitchFamily="34" charset="0"/>
                          <a:cs typeface="Arial" panose="020B0604020202020204" pitchFamily="34" charset="0"/>
                        </a:rPr>
                        <a:t>External</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b="1" dirty="0" smtClean="0">
                          <a:latin typeface="Arial" panose="020B0604020202020204" pitchFamily="34" charset="0"/>
                          <a:cs typeface="Arial" panose="020B0604020202020204" pitchFamily="34" charset="0"/>
                        </a:rPr>
                        <a:t>Quantitative</a:t>
                      </a:r>
                      <a:endParaRPr lang="en-GB" sz="1600" b="1" dirty="0">
                        <a:latin typeface="Arial" panose="020B0604020202020204" pitchFamily="34" charset="0"/>
                        <a:cs typeface="Arial" panose="020B0604020202020204" pitchFamily="34" charset="0"/>
                      </a:endParaRPr>
                    </a:p>
                  </a:txBody>
                  <a:tcPr/>
                </a:tc>
                <a:tc>
                  <a:txBody>
                    <a:bodyPr/>
                    <a:lstStyle/>
                    <a:p>
                      <a:pPr algn="ctr"/>
                      <a:r>
                        <a:rPr lang="en-GB" sz="1600" b="1" dirty="0" smtClean="0">
                          <a:latin typeface="Arial" panose="020B0604020202020204" pitchFamily="34" charset="0"/>
                          <a:cs typeface="Arial" panose="020B0604020202020204" pitchFamily="34" charset="0"/>
                        </a:rPr>
                        <a:t>Secondary</a:t>
                      </a:r>
                      <a:endParaRPr lang="en-GB" sz="1600" b="1"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77754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23528" y="1124744"/>
            <a:ext cx="6480720" cy="5632311"/>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There are a range of tools used by companies to carry out primary research, and each of these has their merits and issues. For your plan you will need to use some of these tools and evidence these as part of your marketing plan.</a:t>
            </a:r>
          </a:p>
          <a:p>
            <a:pPr>
              <a:buClr>
                <a:srgbClr val="00B050"/>
              </a:buClr>
            </a:pPr>
            <a:r>
              <a:rPr lang="en-US" b="1" dirty="0" smtClean="0">
                <a:latin typeface="Arial" panose="020B0604020202020204" pitchFamily="34" charset="0"/>
                <a:cs typeface="Arial" panose="020B0604020202020204" pitchFamily="34" charset="0"/>
              </a:rPr>
              <a:t>Questionnaires</a:t>
            </a:r>
            <a:endParaRPr lang="en-US" b="1" dirty="0" smtClean="0">
              <a:latin typeface="Arial" panose="020B0604020202020204" pitchFamily="34" charset="0"/>
              <a:cs typeface="Arial" panose="020B0604020202020204" pitchFamily="34" charset="0"/>
            </a:endParaRP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Questionnaires form the basis of most primary research. Questionnaires may be conducted face-to-face, i.e. on a street, by telephone, by post or on the internet.</a:t>
            </a:r>
          </a:p>
          <a:p>
            <a:pPr>
              <a:buClr>
                <a:srgbClr val="00B050"/>
              </a:buClr>
            </a:pPr>
            <a:r>
              <a:rPr lang="en-US" b="1" dirty="0" smtClean="0">
                <a:latin typeface="Arial" panose="020B0604020202020204" pitchFamily="34" charset="0"/>
                <a:cs typeface="Arial" panose="020B0604020202020204" pitchFamily="34" charset="0"/>
              </a:rPr>
              <a:t>Online Surveys</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Inline surveys can be carried out on specialized websites. These allow the researcher to put in a questionnaire on the website, The researcher will then email people to ask them to go onto the website and complete the questionnaire.</a:t>
            </a:r>
          </a:p>
          <a:p>
            <a:pPr marL="342900" indent="-342900">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Deciding what questions to ask is difficult if you want to be sure of getting accurate results. Some questions may not be very clear, some questions may lead the respondents to answer in a certain way which may not be what they really think, The researcher also needs to decide who to ask.</a:t>
            </a:r>
          </a:p>
        </p:txBody>
      </p:sp>
      <p:pic>
        <p:nvPicPr>
          <p:cNvPr id="2" name="Picture 1">
            <a:hlinkClick r:id="rId3" action="ppaction://hlinkpres?slideindex=1&amp;slidetitle="/>
          </p:cNvPr>
          <p:cNvPicPr>
            <a:picLocks noChangeAspect="1"/>
          </p:cNvPicPr>
          <p:nvPr/>
        </p:nvPicPr>
        <p:blipFill rotWithShape="1">
          <a:blip r:embed="rId4"/>
          <a:srcRect l="38931" t="29328" r="28416" b="32281"/>
          <a:stretch/>
        </p:blipFill>
        <p:spPr>
          <a:xfrm>
            <a:off x="6876256" y="1196752"/>
            <a:ext cx="1944216" cy="1285159"/>
          </a:xfrm>
          <a:prstGeom prst="rect">
            <a:avLst/>
          </a:prstGeom>
          <a:noFill/>
          <a:effectLst>
            <a:outerShdw blurRad="101600" dist="38100" dir="2700000" sx="102000" sy="102000" algn="tl" rotWithShape="0">
              <a:prstClr val="black">
                <a:alpha val="40000"/>
              </a:prstClr>
            </a:outerShdw>
          </a:effectLst>
        </p:spPr>
      </p:pic>
      <p:pic>
        <p:nvPicPr>
          <p:cNvPr id="1026" name="Picture 2" descr="http://www.boostbusinesssupport.com/wordpress/wp-content/uploads/2012/09/Questionnaire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2636912"/>
            <a:ext cx="1944216" cy="865176"/>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s://www.economicsnetwork.ac.uk/handbook/questionnaires/Image1.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04248" y="5763271"/>
            <a:ext cx="2016224" cy="618057"/>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https://www.careeranchorsonline.com/SCA/media/images/common/surveyquestions.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76256" y="3657089"/>
            <a:ext cx="1944216" cy="1738129"/>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2900" dirty="0"/>
              <a:t>P5.3 </a:t>
            </a:r>
            <a:r>
              <a:rPr lang="en-US" sz="2900" dirty="0" smtClean="0"/>
              <a:t>- Tools </a:t>
            </a:r>
            <a:r>
              <a:rPr lang="en-US" sz="2900" dirty="0"/>
              <a:t>used to carry out </a:t>
            </a:r>
            <a:r>
              <a:rPr lang="en-US" sz="2900" dirty="0" smtClean="0"/>
              <a:t>Primary Market Research </a:t>
            </a:r>
            <a:endParaRPr lang="en-US" sz="2900" dirty="0"/>
          </a:p>
        </p:txBody>
      </p:sp>
    </p:spTree>
    <p:extLst>
      <p:ext uri="{BB962C8B-B14F-4D97-AF65-F5344CB8AC3E}">
        <p14:creationId xmlns:p14="http://schemas.microsoft.com/office/powerpoint/2010/main" val="2402911294"/>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23528" y="1124744"/>
            <a:ext cx="6480720" cy="5355312"/>
          </a:xfrm>
          <a:prstGeom prst="rect">
            <a:avLst/>
          </a:prstGeom>
        </p:spPr>
        <p:txBody>
          <a:bodyPr wrap="square">
            <a:spAutoFit/>
          </a:bodyPr>
          <a:lstStyle/>
          <a:p>
            <a:pPr>
              <a:buClr>
                <a:srgbClr val="00B050"/>
              </a:buClr>
            </a:pPr>
            <a:r>
              <a:rPr lang="en-US" sz="1900" b="1" dirty="0" smtClean="0">
                <a:latin typeface="Arial" panose="020B0604020202020204" pitchFamily="34" charset="0"/>
                <a:cs typeface="Arial" panose="020B0604020202020204" pitchFamily="34" charset="0"/>
              </a:rPr>
              <a:t>Advantages of Questionnaires</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Detailed qualitative information and customers’ opinions can be gathered about the product or service</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They can be carried out online, which makes it cheaper and easier to collate/present the results.</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They can be linked to prize draws and websites to encourage people to fill in the questionnaire.</a:t>
            </a:r>
          </a:p>
          <a:p>
            <a:pPr>
              <a:buClr>
                <a:srgbClr val="00B050"/>
              </a:buClr>
            </a:pPr>
            <a:r>
              <a:rPr lang="en-US" sz="1900" b="1" dirty="0" smtClean="0">
                <a:latin typeface="Arial" panose="020B0604020202020204" pitchFamily="34" charset="0"/>
                <a:cs typeface="Arial" panose="020B0604020202020204" pitchFamily="34" charset="0"/>
              </a:rPr>
              <a:t>Disadvantages </a:t>
            </a:r>
            <a:r>
              <a:rPr lang="en-US" sz="1900" b="1" dirty="0">
                <a:latin typeface="Arial" panose="020B0604020202020204" pitchFamily="34" charset="0"/>
                <a:cs typeface="Arial" panose="020B0604020202020204" pitchFamily="34" charset="0"/>
              </a:rPr>
              <a:t>of Questionnaires</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If questions are not well thought out, the answers to them will not be very accurate. It may be very misleading for the business if it is thought that a product is liked by consumers, when in fact the respondents were only saying they thought the product was quite attractive but they would not actually buy it.</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Carrying out questionnaires can take a lot of time and money.</a:t>
            </a:r>
          </a:p>
          <a:p>
            <a:pPr marL="342900" indent="-166688">
              <a:buClr>
                <a:srgbClr val="00B050"/>
              </a:buClr>
              <a:buFont typeface="Arial" panose="020B0604020202020204" pitchFamily="34" charset="0"/>
              <a:buChar char="•"/>
            </a:pPr>
            <a:r>
              <a:rPr lang="en-US" sz="1900" dirty="0" smtClean="0">
                <a:latin typeface="Arial" panose="020B0604020202020204" pitchFamily="34" charset="0"/>
                <a:cs typeface="Arial" panose="020B0604020202020204" pitchFamily="34" charset="0"/>
              </a:rPr>
              <a:t>Collating and analyzing the results is also time-consuming.</a:t>
            </a:r>
            <a:endParaRPr lang="en-US" sz="1900" dirty="0">
              <a:latin typeface="Arial" panose="020B0604020202020204" pitchFamily="34" charset="0"/>
              <a:cs typeface="Arial" panose="020B0604020202020204" pitchFamily="34" charset="0"/>
            </a:endParaRPr>
          </a:p>
        </p:txBody>
      </p:sp>
      <p:pic>
        <p:nvPicPr>
          <p:cNvPr id="2" name="Picture 1">
            <a:hlinkClick r:id="rId3" action="ppaction://hlinkpres?slideindex=1&amp;slidetitle="/>
          </p:cNvPr>
          <p:cNvPicPr>
            <a:picLocks noChangeAspect="1"/>
          </p:cNvPicPr>
          <p:nvPr/>
        </p:nvPicPr>
        <p:blipFill rotWithShape="1">
          <a:blip r:embed="rId4"/>
          <a:srcRect l="38931" t="29328" r="28416" b="32281"/>
          <a:stretch/>
        </p:blipFill>
        <p:spPr>
          <a:xfrm>
            <a:off x="6876256" y="1196752"/>
            <a:ext cx="1944216" cy="1285159"/>
          </a:xfrm>
          <a:prstGeom prst="rect">
            <a:avLst/>
          </a:prstGeom>
          <a:noFill/>
          <a:effectLst>
            <a:outerShdw blurRad="101600" dist="38100" dir="2700000" sx="102000" sy="102000" algn="tl" rotWithShape="0">
              <a:prstClr val="black">
                <a:alpha val="40000"/>
              </a:prstClr>
            </a:outerShdw>
          </a:effectLst>
        </p:spPr>
      </p:pic>
      <p:pic>
        <p:nvPicPr>
          <p:cNvPr id="1026" name="Picture 2" descr="http://www.boostbusinesssupport.com/wordpress/wp-content/uploads/2012/09/Questionnaire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6256" y="2636912"/>
            <a:ext cx="1944216" cy="865176"/>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http://www.totleyallsaints.sheffield.sch.uk/wp-content/uploads/2014/01/Parent-Q.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8" y="3680910"/>
            <a:ext cx="2016224" cy="1939360"/>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https://www.economicsnetwork.ac.uk/handbook/questionnaires/Image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04248" y="5763271"/>
            <a:ext cx="2016224" cy="618057"/>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2900" dirty="0"/>
              <a:t>P5.3 </a:t>
            </a:r>
            <a:r>
              <a:rPr lang="en-US" sz="2900" dirty="0" smtClean="0"/>
              <a:t>- Tools </a:t>
            </a:r>
            <a:r>
              <a:rPr lang="en-US" sz="2900" dirty="0"/>
              <a:t>used to carry out </a:t>
            </a:r>
            <a:r>
              <a:rPr lang="en-US" sz="2900" dirty="0" smtClean="0"/>
              <a:t>Primary Market Research </a:t>
            </a:r>
            <a:endParaRPr lang="en-US" sz="2900" dirty="0"/>
          </a:p>
        </p:txBody>
      </p:sp>
    </p:spTree>
    <p:extLst>
      <p:ext uri="{BB962C8B-B14F-4D97-AF65-F5344CB8AC3E}">
        <p14:creationId xmlns:p14="http://schemas.microsoft.com/office/powerpoint/2010/main" val="404251147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23528" y="1124744"/>
            <a:ext cx="6480720" cy="5447645"/>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txBody>
          <a:bodyPr wrap="square">
            <a:spAutoFit/>
          </a:bodyPr>
          <a:lstStyle/>
          <a:p>
            <a:pPr>
              <a:buClr>
                <a:srgbClr val="00B050"/>
              </a:buClr>
            </a:pPr>
            <a:r>
              <a:rPr lang="en-US" sz="1640" b="1" dirty="0" smtClean="0">
                <a:latin typeface="Arial" panose="020B0604020202020204" pitchFamily="34" charset="0"/>
                <a:cs typeface="Arial" panose="020B0604020202020204" pitchFamily="34" charset="0"/>
              </a:rPr>
              <a:t>Interviews</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When interviews are used, the interviewer (the person asking the questions) will have ready-prepared questions for the interviewee (the person answering the questions).</a:t>
            </a:r>
          </a:p>
          <a:p>
            <a:pPr>
              <a:buClr>
                <a:srgbClr val="00B050"/>
              </a:buClr>
            </a:pPr>
            <a:r>
              <a:rPr lang="en-US" sz="1640" b="1" dirty="0" smtClean="0">
                <a:latin typeface="Arial" panose="020B0604020202020204" pitchFamily="34" charset="0"/>
                <a:cs typeface="Arial" panose="020B0604020202020204" pitchFamily="34" charset="0"/>
              </a:rPr>
              <a:t>Advantages of Interviews</a:t>
            </a:r>
          </a:p>
          <a:p>
            <a:pPr marL="398463" indent="-166688">
              <a:buClr>
                <a:srgbClr val="00B050"/>
              </a:buClr>
              <a:buFont typeface="Arial" panose="020B0604020202020204" pitchFamily="34" charset="0"/>
              <a:buChar char="•"/>
            </a:pPr>
            <a:r>
              <a:rPr lang="en-US" sz="1640" dirty="0" smtClean="0">
                <a:latin typeface="Arial" panose="020B0604020202020204" pitchFamily="34" charset="0"/>
                <a:cs typeface="Arial" panose="020B0604020202020204" pitchFamily="34" charset="0"/>
              </a:rPr>
              <a:t>The interviewer is able to explain any questions that the interviewee does not understand.</a:t>
            </a:r>
          </a:p>
          <a:p>
            <a:pPr marL="398463" indent="-166688">
              <a:buClr>
                <a:srgbClr val="00B050"/>
              </a:buClr>
              <a:buFont typeface="Arial" panose="020B0604020202020204" pitchFamily="34" charset="0"/>
              <a:buChar char="•"/>
            </a:pPr>
            <a:r>
              <a:rPr lang="en-US" sz="1640" dirty="0" smtClean="0">
                <a:latin typeface="Arial" panose="020B0604020202020204" pitchFamily="34" charset="0"/>
                <a:cs typeface="Arial" panose="020B0604020202020204" pitchFamily="34" charset="0"/>
              </a:rPr>
              <a:t>Detailed information about the interviewees like and dislike about the product can be gathered.</a:t>
            </a:r>
          </a:p>
          <a:p>
            <a:pPr>
              <a:buClr>
                <a:srgbClr val="00B050"/>
              </a:buClr>
            </a:pPr>
            <a:r>
              <a:rPr lang="en-US" sz="1640" b="1" dirty="0" smtClean="0">
                <a:latin typeface="Arial" panose="020B0604020202020204" pitchFamily="34" charset="0"/>
                <a:cs typeface="Arial" panose="020B0604020202020204" pitchFamily="34" charset="0"/>
              </a:rPr>
              <a:t>Disadvantages </a:t>
            </a:r>
            <a:r>
              <a:rPr lang="en-US" sz="1640" b="1" dirty="0">
                <a:latin typeface="Arial" panose="020B0604020202020204" pitchFamily="34" charset="0"/>
                <a:cs typeface="Arial" panose="020B0604020202020204" pitchFamily="34" charset="0"/>
              </a:rPr>
              <a:t>of </a:t>
            </a:r>
            <a:r>
              <a:rPr lang="en-US" sz="1640" b="1" dirty="0" smtClean="0">
                <a:latin typeface="Arial" panose="020B0604020202020204" pitchFamily="34" charset="0"/>
                <a:cs typeface="Arial" panose="020B0604020202020204" pitchFamily="34" charset="0"/>
              </a:rPr>
              <a:t>Interviews</a:t>
            </a:r>
            <a:endParaRPr lang="en-US" sz="1640" b="1" dirty="0">
              <a:latin typeface="Arial" panose="020B0604020202020204" pitchFamily="34" charset="0"/>
              <a:cs typeface="Arial" panose="020B0604020202020204" pitchFamily="34" charset="0"/>
            </a:endParaRPr>
          </a:p>
          <a:p>
            <a:pPr marL="398463" indent="-166688">
              <a:buClr>
                <a:srgbClr val="00B050"/>
              </a:buClr>
              <a:buFont typeface="Arial" panose="020B0604020202020204" pitchFamily="34" charset="0"/>
              <a:buChar char="•"/>
            </a:pPr>
            <a:r>
              <a:rPr lang="en-US" sz="1640" dirty="0" smtClean="0">
                <a:latin typeface="Arial" panose="020B0604020202020204" pitchFamily="34" charset="0"/>
                <a:cs typeface="Arial" panose="020B0604020202020204" pitchFamily="34" charset="0"/>
              </a:rPr>
              <a:t>Whether consciously or subconsciously, the interviewer could lead the interviewee into answering in a certain way, resulting in inaccurate results due to interviewer bias.</a:t>
            </a:r>
          </a:p>
          <a:p>
            <a:pPr marL="398463" indent="-166688">
              <a:buClr>
                <a:srgbClr val="00B050"/>
              </a:buClr>
              <a:buFont typeface="Arial" panose="020B0604020202020204" pitchFamily="34" charset="0"/>
              <a:buChar char="•"/>
            </a:pPr>
            <a:r>
              <a:rPr lang="en-US" sz="1640" dirty="0" smtClean="0">
                <a:latin typeface="Arial" panose="020B0604020202020204" pitchFamily="34" charset="0"/>
                <a:cs typeface="Arial" panose="020B0604020202020204" pitchFamily="34" charset="0"/>
              </a:rPr>
              <a:t>Interviews are very time-consuming to carry out and, therefore, they are often an expensive way of gathering information.</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Interviews can be carried out with one person or can be done in groups, where there is a single interviewer putting the questions to a group of people. This is less expensive than asking people individually, but it does run the risk of the answers from people not being what they really think, but being influenced by what others in the group say.</a:t>
            </a:r>
            <a:endParaRPr lang="en-US" sz="1640" dirty="0">
              <a:latin typeface="Arial" panose="020B0604020202020204" pitchFamily="34" charset="0"/>
              <a:cs typeface="Arial" panose="020B0604020202020204" pitchFamily="34" charset="0"/>
            </a:endParaRPr>
          </a:p>
        </p:txBody>
      </p:sp>
      <p:pic>
        <p:nvPicPr>
          <p:cNvPr id="6146" name="Picture 2" descr="http://i0.wp.com/bankofinfo.com/wp-content/uploads/2014/01/limitations_disadvantages_of_interview.jpg?resize=404%2C463"/>
          <p:cNvPicPr>
            <a:picLocks noChangeAspect="1" noChangeArrowheads="1"/>
          </p:cNvPicPr>
          <p:nvPr/>
        </p:nvPicPr>
        <p:blipFill rotWithShape="1">
          <a:blip r:embed="rId3">
            <a:extLst>
              <a:ext uri="{28A0092B-C50C-407E-A947-70E740481C1C}">
                <a14:useLocalDpi xmlns:a14="http://schemas.microsoft.com/office/drawing/2010/main" val="0"/>
              </a:ext>
            </a:extLst>
          </a:blip>
          <a:srcRect l="6236" r="5815"/>
          <a:stretch/>
        </p:blipFill>
        <p:spPr bwMode="auto">
          <a:xfrm>
            <a:off x="6775841" y="1196752"/>
            <a:ext cx="2044632" cy="2664296"/>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148" name="Picture 4" descr="https://encrypted-tbn2.gstatic.com/images?q=tbn:ANd9GcQg06_sBNT1B-Zfk1fqVUj5B7ruCz2rOFFKQk5E9cVzfb4QF-fqM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4247" y="4258131"/>
            <a:ext cx="2016225" cy="1885866"/>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9" name="Title 2"/>
          <p:cNvSpPr>
            <a:spLocks noGrp="1"/>
          </p:cNvSpPr>
          <p:nvPr>
            <p:ph type="title"/>
          </p:nvPr>
        </p:nvSpPr>
        <p:spPr>
          <a:xfrm>
            <a:off x="70266" y="72008"/>
            <a:ext cx="8859452" cy="548680"/>
          </a:xfrm>
        </p:spPr>
        <p:txBody>
          <a:bodyPr>
            <a:noAutofit/>
          </a:bodyPr>
          <a:lstStyle/>
          <a:p>
            <a:r>
              <a:rPr lang="en-US" sz="2900" dirty="0"/>
              <a:t>P5.3 </a:t>
            </a:r>
            <a:r>
              <a:rPr lang="en-US" sz="2900" dirty="0" smtClean="0"/>
              <a:t>- Tools </a:t>
            </a:r>
            <a:r>
              <a:rPr lang="en-US" sz="2900" dirty="0"/>
              <a:t>used to carry out </a:t>
            </a:r>
            <a:r>
              <a:rPr lang="en-US" sz="2900" dirty="0" smtClean="0"/>
              <a:t>Primary Market Research </a:t>
            </a:r>
            <a:endParaRPr lang="en-US" sz="2900" dirty="0"/>
          </a:p>
        </p:txBody>
      </p:sp>
    </p:spTree>
    <p:extLst>
      <p:ext uri="{BB962C8B-B14F-4D97-AF65-F5344CB8AC3E}">
        <p14:creationId xmlns:p14="http://schemas.microsoft.com/office/powerpoint/2010/main" val="189704081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8568952" cy="5755422"/>
          </a:xfrm>
          <a:prstGeom prst="rect">
            <a:avLst/>
          </a:prstGeom>
        </p:spPr>
        <p:txBody>
          <a:bodyPr wrap="square">
            <a:spAutoFit/>
          </a:bodyPr>
          <a:lstStyle/>
          <a:p>
            <a:pPr>
              <a:buClr>
                <a:srgbClr val="00B050"/>
              </a:buClr>
            </a:pPr>
            <a:r>
              <a:rPr lang="en-US" sz="1550" b="1" dirty="0" smtClean="0">
                <a:latin typeface="Arial" panose="020B0604020202020204" pitchFamily="34" charset="0"/>
                <a:cs typeface="Arial" panose="020B0604020202020204" pitchFamily="34" charset="0"/>
              </a:rPr>
              <a:t>Observation</a:t>
            </a:r>
          </a:p>
          <a:p>
            <a:pPr marL="280988" indent="-280988">
              <a:buClr>
                <a:srgbClr val="00B050"/>
              </a:buClr>
              <a:buFont typeface="Wingdings 3" panose="05040102010807070707" pitchFamily="18" charset="2"/>
              <a:buChar char=""/>
            </a:pPr>
            <a:r>
              <a:rPr lang="en-US" sz="1550" dirty="0" smtClean="0">
                <a:latin typeface="Arial" panose="020B0604020202020204" pitchFamily="34" charset="0"/>
                <a:cs typeface="Arial" panose="020B0604020202020204" pitchFamily="34" charset="0"/>
              </a:rPr>
              <a:t>This can take the form of:</a:t>
            </a:r>
          </a:p>
          <a:p>
            <a:pPr marL="515938" indent="-227013">
              <a:buClr>
                <a:srgbClr val="00B050"/>
              </a:buClr>
              <a:buFont typeface="Arial" panose="020B0604020202020204" pitchFamily="34" charset="0"/>
              <a:buChar char="•"/>
            </a:pPr>
            <a:r>
              <a:rPr lang="en-US" sz="1550" dirty="0" smtClean="0">
                <a:latin typeface="Arial" panose="020B0604020202020204" pitchFamily="34" charset="0"/>
                <a:cs typeface="Arial" panose="020B0604020202020204" pitchFamily="34" charset="0"/>
              </a:rPr>
              <a:t>Recording – e.g. meters can be fitted to monitor which television channels are being watched.</a:t>
            </a:r>
          </a:p>
          <a:p>
            <a:pPr marL="515938" indent="-227013">
              <a:buClr>
                <a:srgbClr val="00B050"/>
              </a:buClr>
              <a:buFont typeface="Arial" panose="020B0604020202020204" pitchFamily="34" charset="0"/>
              <a:buChar char="•"/>
            </a:pPr>
            <a:r>
              <a:rPr lang="en-US" sz="1550" dirty="0" smtClean="0">
                <a:latin typeface="Arial" panose="020B0604020202020204" pitchFamily="34" charset="0"/>
                <a:cs typeface="Arial" panose="020B0604020202020204" pitchFamily="34" charset="0"/>
              </a:rPr>
              <a:t>Watching – includes such activities as counting how many different types of vehicles pass particular billboards or posters, counting how many different types if people go into a particular shop and also come out having bought something.</a:t>
            </a:r>
          </a:p>
          <a:p>
            <a:pPr marL="515938" indent="-227013">
              <a:buClr>
                <a:srgbClr val="00B050"/>
              </a:buClr>
              <a:buFont typeface="Arial" panose="020B0604020202020204" pitchFamily="34" charset="0"/>
              <a:buChar char="•"/>
            </a:pPr>
            <a:r>
              <a:rPr lang="en-US" sz="1550" dirty="0" smtClean="0">
                <a:latin typeface="Arial" panose="020B0604020202020204" pitchFamily="34" charset="0"/>
                <a:cs typeface="Arial" panose="020B0604020202020204" pitchFamily="34" charset="0"/>
              </a:rPr>
              <a:t>Audits – e.g. the counting of stock in shops </a:t>
            </a:r>
            <a:r>
              <a:rPr lang="en-US" sz="1550" dirty="0" err="1" smtClean="0">
                <a:latin typeface="Arial" panose="020B0604020202020204" pitchFamily="34" charset="0"/>
                <a:cs typeface="Arial" panose="020B0604020202020204" pitchFamily="34" charset="0"/>
              </a:rPr>
              <a:t>ti</a:t>
            </a:r>
            <a:r>
              <a:rPr lang="en-US" sz="1550" dirty="0" smtClean="0">
                <a:latin typeface="Arial" panose="020B0604020202020204" pitchFamily="34" charset="0"/>
                <a:cs typeface="Arial" panose="020B0604020202020204" pitchFamily="34" charset="0"/>
              </a:rPr>
              <a:t> see which products have sold well. </a:t>
            </a:r>
          </a:p>
          <a:p>
            <a:pPr>
              <a:buClr>
                <a:srgbClr val="00B050"/>
              </a:buClr>
            </a:pPr>
            <a:r>
              <a:rPr lang="en-US" sz="1550" b="1" dirty="0" smtClean="0">
                <a:latin typeface="Arial" panose="020B0604020202020204" pitchFamily="34" charset="0"/>
                <a:cs typeface="Arial" panose="020B0604020202020204" pitchFamily="34" charset="0"/>
              </a:rPr>
              <a:t>Advantages of Observation</a:t>
            </a:r>
          </a:p>
          <a:p>
            <a:pPr marL="515938" indent="-227013">
              <a:buClr>
                <a:srgbClr val="00B050"/>
              </a:buClr>
              <a:buFont typeface="Arial" panose="020B0604020202020204" pitchFamily="34" charset="0"/>
              <a:buChar char="•"/>
            </a:pPr>
            <a:r>
              <a:rPr lang="en-US" sz="1550" dirty="0" smtClean="0">
                <a:latin typeface="Arial" panose="020B0604020202020204" pitchFamily="34" charset="0"/>
                <a:cs typeface="Arial" panose="020B0604020202020204" pitchFamily="34" charset="0"/>
              </a:rPr>
              <a:t>It is quite an inexpensive way of gathering data.</a:t>
            </a:r>
          </a:p>
          <a:p>
            <a:pPr>
              <a:buClr>
                <a:srgbClr val="00B050"/>
              </a:buClr>
            </a:pPr>
            <a:r>
              <a:rPr lang="en-US" sz="1550" b="1" dirty="0" smtClean="0">
                <a:latin typeface="Arial" panose="020B0604020202020204" pitchFamily="34" charset="0"/>
                <a:cs typeface="Arial" panose="020B0604020202020204" pitchFamily="34" charset="0"/>
              </a:rPr>
              <a:t>Disadvantages </a:t>
            </a:r>
            <a:r>
              <a:rPr lang="en-US" sz="1550" b="1" dirty="0">
                <a:latin typeface="Arial" panose="020B0604020202020204" pitchFamily="34" charset="0"/>
                <a:cs typeface="Arial" panose="020B0604020202020204" pitchFamily="34" charset="0"/>
              </a:rPr>
              <a:t>of </a:t>
            </a:r>
            <a:r>
              <a:rPr lang="en-US" sz="1550" b="1" dirty="0" smtClean="0">
                <a:latin typeface="Arial" panose="020B0604020202020204" pitchFamily="34" charset="0"/>
                <a:cs typeface="Arial" panose="020B0604020202020204" pitchFamily="34" charset="0"/>
              </a:rPr>
              <a:t>Observation</a:t>
            </a:r>
            <a:endParaRPr lang="en-US" sz="1550" b="1" dirty="0">
              <a:latin typeface="Arial" panose="020B0604020202020204" pitchFamily="34" charset="0"/>
              <a:cs typeface="Arial" panose="020B0604020202020204" pitchFamily="34" charset="0"/>
            </a:endParaRPr>
          </a:p>
          <a:p>
            <a:pPr marL="515938" indent="-227013">
              <a:buClr>
                <a:srgbClr val="00B050"/>
              </a:buClr>
              <a:buFont typeface="Arial" panose="020B0604020202020204" pitchFamily="34" charset="0"/>
              <a:buChar char="•"/>
            </a:pPr>
            <a:r>
              <a:rPr lang="en-US" sz="1550" dirty="0" smtClean="0">
                <a:latin typeface="Arial" panose="020B0604020202020204" pitchFamily="34" charset="0"/>
                <a:cs typeface="Arial" panose="020B0604020202020204" pitchFamily="34" charset="0"/>
              </a:rPr>
              <a:t>The information only gives basic figures. It does not provide the business with reasons for consumer decisions.</a:t>
            </a:r>
          </a:p>
          <a:p>
            <a:pPr marL="285750" indent="-285750">
              <a:buClr>
                <a:srgbClr val="00B050"/>
              </a:buClr>
              <a:buFont typeface="Wingdings 3" panose="05040102010807070707" pitchFamily="18" charset="2"/>
              <a:buChar char=""/>
            </a:pPr>
            <a:r>
              <a:rPr lang="en-US" sz="1550" dirty="0" smtClean="0">
                <a:latin typeface="Arial" panose="020B0604020202020204" pitchFamily="34" charset="0"/>
                <a:cs typeface="Arial" panose="020B0604020202020204" pitchFamily="34" charset="0"/>
              </a:rPr>
              <a:t>When questionnaires, interviews, focus groups or observation are used to find out about a product depends very much on the type of product or service in question.</a:t>
            </a:r>
            <a:endParaRPr lang="en-US" sz="1550" dirty="0">
              <a:latin typeface="Arial" panose="020B0604020202020204" pitchFamily="34" charset="0"/>
              <a:cs typeface="Arial" panose="020B0604020202020204" pitchFamily="34" charset="0"/>
            </a:endParaRPr>
          </a:p>
          <a:p>
            <a:pPr>
              <a:buClr>
                <a:srgbClr val="00B050"/>
              </a:buClr>
            </a:pPr>
            <a:r>
              <a:rPr lang="en-US" sz="1550" b="1" dirty="0" smtClean="0">
                <a:solidFill>
                  <a:srgbClr val="FF0000"/>
                </a:solidFill>
                <a:latin typeface="Arial" panose="020B0604020202020204" pitchFamily="34" charset="0"/>
                <a:cs typeface="Arial" panose="020B0604020202020204" pitchFamily="34" charset="0"/>
              </a:rPr>
              <a:t>Activity</a:t>
            </a:r>
            <a:endParaRPr lang="en-US" sz="1550" b="1" dirty="0" smtClean="0">
              <a:solidFill>
                <a:srgbClr val="FF0000"/>
              </a:solidFill>
              <a:latin typeface="Arial" panose="020B0604020202020204" pitchFamily="34" charset="0"/>
              <a:cs typeface="Arial" panose="020B0604020202020204" pitchFamily="34" charset="0"/>
            </a:endParaRPr>
          </a:p>
          <a:p>
            <a:pPr marL="285750" indent="-285750">
              <a:buClr>
                <a:srgbClr val="00B050"/>
              </a:buClr>
              <a:buFont typeface="Wingdings 3" panose="05040102010807070707" pitchFamily="18" charset="2"/>
              <a:buChar char=""/>
            </a:pPr>
            <a:r>
              <a:rPr lang="en-US" sz="1550" dirty="0" smtClean="0">
                <a:solidFill>
                  <a:srgbClr val="FF0000"/>
                </a:solidFill>
                <a:latin typeface="Arial" panose="020B0604020202020204" pitchFamily="34" charset="0"/>
                <a:cs typeface="Arial" panose="020B0604020202020204" pitchFamily="34" charset="0"/>
              </a:rPr>
              <a:t>The following products require some primary research. Decide which type of research would be the most appropriate to use and why.</a:t>
            </a:r>
          </a:p>
          <a:p>
            <a:pPr marL="574675" indent="-342900">
              <a:buClr>
                <a:srgbClr val="00B050"/>
              </a:buClr>
              <a:buFont typeface="+mj-lt"/>
              <a:buAutoNum type="alphaLcParenR"/>
            </a:pPr>
            <a:r>
              <a:rPr lang="en-US" sz="1550" dirty="0" smtClean="0">
                <a:solidFill>
                  <a:srgbClr val="FF0000"/>
                </a:solidFill>
                <a:latin typeface="Arial" panose="020B0604020202020204" pitchFamily="34" charset="0"/>
                <a:cs typeface="Arial" panose="020B0604020202020204" pitchFamily="34" charset="0"/>
              </a:rPr>
              <a:t>The possible success of a new chocolate bar.</a:t>
            </a:r>
          </a:p>
          <a:p>
            <a:pPr marL="574675" indent="-342900">
              <a:buClr>
                <a:srgbClr val="00B050"/>
              </a:buClr>
              <a:buFont typeface="+mj-lt"/>
              <a:buAutoNum type="alphaLcParenR"/>
            </a:pPr>
            <a:r>
              <a:rPr lang="en-US" sz="1550" dirty="0" smtClean="0">
                <a:solidFill>
                  <a:srgbClr val="FF0000"/>
                </a:solidFill>
                <a:latin typeface="Arial" panose="020B0604020202020204" pitchFamily="34" charset="0"/>
                <a:cs typeface="Arial" panose="020B0604020202020204" pitchFamily="34" charset="0"/>
              </a:rPr>
              <a:t>Whether to introduce a new style of watch which uses fashionable bright </a:t>
            </a:r>
            <a:r>
              <a:rPr lang="en-US" sz="1550" dirty="0" err="1" smtClean="0">
                <a:solidFill>
                  <a:srgbClr val="FF0000"/>
                </a:solidFill>
                <a:latin typeface="Arial" panose="020B0604020202020204" pitchFamily="34" charset="0"/>
                <a:cs typeface="Arial" panose="020B0604020202020204" pitchFamily="34" charset="0"/>
              </a:rPr>
              <a:t>colours</a:t>
            </a:r>
            <a:r>
              <a:rPr lang="en-US" sz="1550" dirty="0" smtClean="0">
                <a:solidFill>
                  <a:srgbClr val="FF0000"/>
                </a:solidFill>
                <a:latin typeface="Arial" panose="020B0604020202020204" pitchFamily="34" charset="0"/>
                <a:cs typeface="Arial" panose="020B0604020202020204" pitchFamily="34" charset="0"/>
              </a:rPr>
              <a:t>.</a:t>
            </a:r>
          </a:p>
          <a:p>
            <a:pPr marL="574675" indent="-342900">
              <a:buClr>
                <a:srgbClr val="00B050"/>
              </a:buClr>
              <a:buFont typeface="+mj-lt"/>
              <a:buAutoNum type="alphaLcParenR"/>
            </a:pPr>
            <a:r>
              <a:rPr lang="en-US" sz="1550" dirty="0" smtClean="0">
                <a:solidFill>
                  <a:srgbClr val="FF0000"/>
                </a:solidFill>
                <a:latin typeface="Arial" panose="020B0604020202020204" pitchFamily="34" charset="0"/>
                <a:cs typeface="Arial" panose="020B0604020202020204" pitchFamily="34" charset="0"/>
              </a:rPr>
              <a:t>Whether to extend an existing taxi service to cover a new town.</a:t>
            </a:r>
          </a:p>
          <a:p>
            <a:pPr marL="574675" indent="-342900">
              <a:buClr>
                <a:srgbClr val="00B050"/>
              </a:buClr>
              <a:buFont typeface="+mj-lt"/>
              <a:buAutoNum type="alphaLcParenR"/>
            </a:pPr>
            <a:r>
              <a:rPr lang="en-US" sz="1550" dirty="0" smtClean="0">
                <a:solidFill>
                  <a:srgbClr val="FF0000"/>
                </a:solidFill>
                <a:latin typeface="Arial" panose="020B0604020202020204" pitchFamily="34" charset="0"/>
                <a:cs typeface="Arial" panose="020B0604020202020204" pitchFamily="34" charset="0"/>
              </a:rPr>
              <a:t>The feasibility of opening a new restaurant.</a:t>
            </a:r>
          </a:p>
          <a:p>
            <a:pPr marL="574675" indent="-342900">
              <a:buClr>
                <a:srgbClr val="00B050"/>
              </a:buClr>
              <a:buFont typeface="+mj-lt"/>
              <a:buAutoNum type="alphaLcParenR"/>
            </a:pPr>
            <a:r>
              <a:rPr lang="en-US" sz="1550" dirty="0" smtClean="0">
                <a:solidFill>
                  <a:srgbClr val="FF0000"/>
                </a:solidFill>
                <a:latin typeface="Arial" panose="020B0604020202020204" pitchFamily="34" charset="0"/>
                <a:cs typeface="Arial" panose="020B0604020202020204" pitchFamily="34" charset="0"/>
              </a:rPr>
              <a:t>Why the sales of a sports shoe are falling.</a:t>
            </a:r>
          </a:p>
        </p:txBody>
      </p:sp>
      <p:sp>
        <p:nvSpPr>
          <p:cNvPr id="7" name="Title 2"/>
          <p:cNvSpPr>
            <a:spLocks noGrp="1"/>
          </p:cNvSpPr>
          <p:nvPr>
            <p:ph type="title"/>
          </p:nvPr>
        </p:nvSpPr>
        <p:spPr>
          <a:xfrm>
            <a:off x="70266" y="72008"/>
            <a:ext cx="8859452" cy="548680"/>
          </a:xfrm>
        </p:spPr>
        <p:txBody>
          <a:bodyPr>
            <a:noAutofit/>
          </a:bodyPr>
          <a:lstStyle/>
          <a:p>
            <a:r>
              <a:rPr lang="en-US" sz="2900" dirty="0" smtClean="0"/>
              <a:t>P5.3 - Tools </a:t>
            </a:r>
            <a:r>
              <a:rPr lang="en-US" sz="2900" dirty="0"/>
              <a:t>used to carry out </a:t>
            </a:r>
            <a:r>
              <a:rPr lang="en-US" sz="2900" dirty="0" smtClean="0"/>
              <a:t>Primary Market Research </a:t>
            </a:r>
            <a:endParaRPr lang="en-US" sz="2900" dirty="0"/>
          </a:p>
        </p:txBody>
      </p:sp>
    </p:spTree>
    <p:extLst>
      <p:ext uri="{BB962C8B-B14F-4D97-AF65-F5344CB8AC3E}">
        <p14:creationId xmlns:p14="http://schemas.microsoft.com/office/powerpoint/2010/main" val="1969535794"/>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048672" cy="5909310"/>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txBody>
          <a:bodyPr wrap="square">
            <a:spAutoFit/>
          </a:bodyPr>
          <a:lstStyle/>
          <a:p>
            <a:pPr>
              <a:buClr>
                <a:srgbClr val="00B050"/>
              </a:buClr>
            </a:pPr>
            <a:r>
              <a:rPr lang="en-US" sz="1760" b="1" dirty="0" smtClean="0">
                <a:latin typeface="Arial" panose="020B0604020202020204" pitchFamily="34" charset="0"/>
                <a:cs typeface="Arial" panose="020B0604020202020204" pitchFamily="34" charset="0"/>
              </a:rPr>
              <a:t>Focus groups</a:t>
            </a:r>
          </a:p>
          <a:p>
            <a:pPr marL="360363" indent="-360363">
              <a:buClr>
                <a:srgbClr val="00B050"/>
              </a:buClr>
              <a:buFont typeface="Wingdings 3" panose="05040102010807070707" pitchFamily="18" charset="2"/>
              <a:buChar char=""/>
            </a:pPr>
            <a:r>
              <a:rPr lang="en-US" sz="1760" dirty="0" smtClean="0">
                <a:latin typeface="Arial" panose="020B0604020202020204" pitchFamily="34" charset="0"/>
                <a:cs typeface="Arial" panose="020B0604020202020204" pitchFamily="34" charset="0"/>
              </a:rPr>
              <a:t>This is where groups of people (</a:t>
            </a:r>
            <a:r>
              <a:rPr lang="en-US" sz="1760" b="1" dirty="0" smtClean="0">
                <a:solidFill>
                  <a:srgbClr val="FF0000"/>
                </a:solidFill>
                <a:latin typeface="Arial" panose="020B0604020202020204" pitchFamily="34" charset="0"/>
                <a:cs typeface="Arial" panose="020B0604020202020204" pitchFamily="34" charset="0"/>
              </a:rPr>
              <a:t>focus groups</a:t>
            </a:r>
            <a:r>
              <a:rPr lang="en-US" sz="1760" b="1" dirty="0" smtClean="0">
                <a:latin typeface="Arial" panose="020B0604020202020204" pitchFamily="34" charset="0"/>
                <a:cs typeface="Arial" panose="020B0604020202020204" pitchFamily="34" charset="0"/>
              </a:rPr>
              <a:t>) </a:t>
            </a:r>
            <a:r>
              <a:rPr lang="en-US" sz="1760" dirty="0" smtClean="0">
                <a:latin typeface="Arial" panose="020B0604020202020204" pitchFamily="34" charset="0"/>
                <a:cs typeface="Arial" panose="020B0604020202020204" pitchFamily="34" charset="0"/>
              </a:rPr>
              <a:t>agree to provide information about a specific product of general spending patterns over a period of time. This helps with development and sales. Groups may also test new products and then discuss what they think of them, explaining what they like and what they dislike about them.</a:t>
            </a:r>
          </a:p>
          <a:p>
            <a:pPr>
              <a:buClr>
                <a:srgbClr val="00B050"/>
              </a:buClr>
            </a:pPr>
            <a:r>
              <a:rPr lang="en-US" sz="1760" b="1" dirty="0" smtClean="0">
                <a:latin typeface="Arial" panose="020B0604020202020204" pitchFamily="34" charset="0"/>
                <a:cs typeface="Arial" panose="020B0604020202020204" pitchFamily="34" charset="0"/>
              </a:rPr>
              <a:t>Advantages of focus groups</a:t>
            </a:r>
          </a:p>
          <a:p>
            <a:pPr marL="631825" indent="-271463">
              <a:buClr>
                <a:srgbClr val="00B050"/>
              </a:buClr>
              <a:buFont typeface="Arial" panose="020B0604020202020204" pitchFamily="34" charset="0"/>
              <a:buChar char="•"/>
            </a:pPr>
            <a:r>
              <a:rPr lang="en-US" sz="1760" dirty="0" smtClean="0">
                <a:latin typeface="Arial" panose="020B0604020202020204" pitchFamily="34" charset="0"/>
                <a:cs typeface="Arial" panose="020B0604020202020204" pitchFamily="34" charset="0"/>
              </a:rPr>
              <a:t>They can provide detailed information about consumers’ opinions.</a:t>
            </a:r>
          </a:p>
          <a:p>
            <a:pPr>
              <a:buClr>
                <a:srgbClr val="00B050"/>
              </a:buClr>
            </a:pPr>
            <a:r>
              <a:rPr lang="en-US" sz="1760" b="1" dirty="0" smtClean="0">
                <a:latin typeface="Arial" panose="020B0604020202020204" pitchFamily="34" charset="0"/>
                <a:cs typeface="Arial" panose="020B0604020202020204" pitchFamily="34" charset="0"/>
              </a:rPr>
              <a:t>Disadvantages </a:t>
            </a:r>
            <a:r>
              <a:rPr lang="en-US" sz="1760" b="1" dirty="0">
                <a:latin typeface="Arial" panose="020B0604020202020204" pitchFamily="34" charset="0"/>
                <a:cs typeface="Arial" panose="020B0604020202020204" pitchFamily="34" charset="0"/>
              </a:rPr>
              <a:t>of </a:t>
            </a:r>
            <a:r>
              <a:rPr lang="en-US" sz="1760" b="1" dirty="0" smtClean="0">
                <a:latin typeface="Arial" panose="020B0604020202020204" pitchFamily="34" charset="0"/>
                <a:cs typeface="Arial" panose="020B0604020202020204" pitchFamily="34" charset="0"/>
              </a:rPr>
              <a:t>focus groups</a:t>
            </a:r>
            <a:endParaRPr lang="en-US" sz="1760" b="1" dirty="0">
              <a:latin typeface="Arial" panose="020B0604020202020204" pitchFamily="34" charset="0"/>
              <a:cs typeface="Arial" panose="020B0604020202020204" pitchFamily="34" charset="0"/>
            </a:endParaRPr>
          </a:p>
          <a:p>
            <a:pPr marL="631825" indent="-271463">
              <a:buClr>
                <a:srgbClr val="00B050"/>
              </a:buClr>
              <a:buFont typeface="Arial" panose="020B0604020202020204" pitchFamily="34" charset="0"/>
              <a:buChar char="•"/>
            </a:pPr>
            <a:r>
              <a:rPr lang="en-US" sz="1760" dirty="0" smtClean="0">
                <a:latin typeface="Arial" panose="020B0604020202020204" pitchFamily="34" charset="0"/>
                <a:cs typeface="Arial" panose="020B0604020202020204" pitchFamily="34" charset="0"/>
              </a:rPr>
              <a:t>They can be time-consuming, expensive and biased if some people in the panel are influenced by the opinions of others</a:t>
            </a:r>
            <a:r>
              <a:rPr lang="en-US" sz="1760" dirty="0" smtClean="0">
                <a:latin typeface="Arial" panose="020B0604020202020204" pitchFamily="34" charset="0"/>
                <a:cs typeface="Arial" panose="020B0604020202020204" pitchFamily="34" charset="0"/>
              </a:rPr>
              <a:t>.</a:t>
            </a:r>
          </a:p>
          <a:p>
            <a:pPr marL="360363" indent="-342900">
              <a:buClr>
                <a:srgbClr val="00B050"/>
              </a:buClr>
              <a:buFont typeface="Wingdings 3" panose="05040102010807070707" pitchFamily="18" charset="2"/>
              <a:buChar char=""/>
            </a:pPr>
            <a:r>
              <a:rPr lang="en-GB" sz="1760" b="1" dirty="0" smtClean="0">
                <a:solidFill>
                  <a:srgbClr val="FF0000"/>
                </a:solidFill>
                <a:latin typeface="Arial" panose="020B0604020202020204" pitchFamily="34" charset="0"/>
                <a:cs typeface="Arial" panose="020B0604020202020204" pitchFamily="34" charset="0"/>
              </a:rPr>
              <a:t>P5.3 – Task 06 – </a:t>
            </a:r>
            <a:r>
              <a:rPr lang="en-GB" sz="1760" dirty="0" smtClean="0">
                <a:solidFill>
                  <a:srgbClr val="FF0000"/>
                </a:solidFill>
                <a:latin typeface="Arial" panose="020B0604020202020204" pitchFamily="34" charset="0"/>
                <a:cs typeface="Arial" panose="020B0604020202020204" pitchFamily="34" charset="0"/>
              </a:rPr>
              <a:t>Describe how </a:t>
            </a:r>
            <a:r>
              <a:rPr lang="en-GB" sz="1760" dirty="0">
                <a:solidFill>
                  <a:srgbClr val="FF0000"/>
                </a:solidFill>
                <a:latin typeface="Arial" panose="020B0604020202020204" pitchFamily="34" charset="0"/>
                <a:cs typeface="Arial" panose="020B0604020202020204" pitchFamily="34" charset="0"/>
              </a:rPr>
              <a:t>sampling, questionnaires, focus groups and interviews </a:t>
            </a:r>
            <a:r>
              <a:rPr lang="en-GB" sz="1760" dirty="0" smtClean="0">
                <a:solidFill>
                  <a:srgbClr val="FF0000"/>
                </a:solidFill>
                <a:latin typeface="Arial" panose="020B0604020202020204" pitchFamily="34" charset="0"/>
                <a:cs typeface="Arial" panose="020B0604020202020204" pitchFamily="34" charset="0"/>
              </a:rPr>
              <a:t>are used as part of a Marketing Plan.</a:t>
            </a:r>
            <a:endParaRPr lang="en-GB" sz="1760" b="1" dirty="0" smtClean="0">
              <a:solidFill>
                <a:srgbClr val="FF0000"/>
              </a:solidFill>
              <a:latin typeface="Arial" panose="020B0604020202020204" pitchFamily="34" charset="0"/>
              <a:cs typeface="Arial" panose="020B0604020202020204" pitchFamily="34" charset="0"/>
            </a:endParaRPr>
          </a:p>
          <a:p>
            <a:pPr marL="360363" indent="-342900">
              <a:buClr>
                <a:srgbClr val="00B050"/>
              </a:buClr>
              <a:buFont typeface="Wingdings 3" panose="05040102010807070707" pitchFamily="18" charset="2"/>
              <a:buChar char=""/>
            </a:pPr>
            <a:r>
              <a:rPr lang="en-GB" sz="1760" b="1" dirty="0" smtClean="0">
                <a:solidFill>
                  <a:srgbClr val="FF0000"/>
                </a:solidFill>
                <a:latin typeface="Arial" panose="020B0604020202020204" pitchFamily="34" charset="0"/>
                <a:cs typeface="Arial" panose="020B0604020202020204" pitchFamily="34" charset="0"/>
              </a:rPr>
              <a:t>P5.3 </a:t>
            </a:r>
            <a:r>
              <a:rPr lang="en-GB" sz="1760" b="1" dirty="0">
                <a:solidFill>
                  <a:srgbClr val="FF0000"/>
                </a:solidFill>
                <a:latin typeface="Arial" panose="020B0604020202020204" pitchFamily="34" charset="0"/>
                <a:cs typeface="Arial" panose="020B0604020202020204" pitchFamily="34" charset="0"/>
              </a:rPr>
              <a:t>– Task </a:t>
            </a:r>
            <a:r>
              <a:rPr lang="en-GB" sz="1760" b="1" dirty="0" smtClean="0">
                <a:solidFill>
                  <a:srgbClr val="FF0000"/>
                </a:solidFill>
                <a:latin typeface="Arial" panose="020B0604020202020204" pitchFamily="34" charset="0"/>
                <a:cs typeface="Arial" panose="020B0604020202020204" pitchFamily="34" charset="0"/>
              </a:rPr>
              <a:t>07 </a:t>
            </a:r>
            <a:r>
              <a:rPr lang="en-GB" sz="1760" dirty="0">
                <a:solidFill>
                  <a:srgbClr val="FF0000"/>
                </a:solidFill>
                <a:latin typeface="Arial" panose="020B0604020202020204" pitchFamily="34" charset="0"/>
                <a:cs typeface="Arial" panose="020B0604020202020204" pitchFamily="34" charset="0"/>
              </a:rPr>
              <a:t>– For your chosen company describe the how it can use the </a:t>
            </a:r>
            <a:r>
              <a:rPr lang="en-GB" sz="1760" dirty="0" smtClean="0">
                <a:solidFill>
                  <a:srgbClr val="FF0000"/>
                </a:solidFill>
                <a:latin typeface="Arial" panose="020B0604020202020204" pitchFamily="34" charset="0"/>
                <a:cs typeface="Arial" panose="020B0604020202020204" pitchFamily="34" charset="0"/>
              </a:rPr>
              <a:t>sampling, questionnaires, focus groups and interviews for Market Research.</a:t>
            </a:r>
            <a:endParaRPr lang="en-GB" sz="1760" dirty="0">
              <a:solidFill>
                <a:srgbClr val="FF0000"/>
              </a:solidFill>
              <a:latin typeface="Arial" panose="020B0604020202020204" pitchFamily="34" charset="0"/>
              <a:cs typeface="Arial" panose="020B0604020202020204" pitchFamily="34" charset="0"/>
            </a:endParaRPr>
          </a:p>
        </p:txBody>
      </p:sp>
      <p:pic>
        <p:nvPicPr>
          <p:cNvPr id="4098" name="Picture 2" descr="http://relevantinsights.com/wp-content/uploads/2011/04/Advantages-and-Disdavantages-of-Focus-Group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3278" y="1148888"/>
            <a:ext cx="2327193" cy="2029924"/>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0" name="Picture 4" descr="http://www.replayproject.eu/images/focus_groups.jpg"/>
          <p:cNvPicPr>
            <a:picLocks noChangeAspect="1" noChangeArrowheads="1"/>
          </p:cNvPicPr>
          <p:nvPr/>
        </p:nvPicPr>
        <p:blipFill rotWithShape="1">
          <a:blip r:embed="rId4">
            <a:extLst>
              <a:ext uri="{28A0092B-C50C-407E-A947-70E740481C1C}">
                <a14:useLocalDpi xmlns:a14="http://schemas.microsoft.com/office/drawing/2010/main" val="0"/>
              </a:ext>
            </a:extLst>
          </a:blip>
          <a:srcRect l="3129" t="21377" r="7664"/>
          <a:stretch/>
        </p:blipFill>
        <p:spPr bwMode="auto">
          <a:xfrm>
            <a:off x="6516216" y="3232466"/>
            <a:ext cx="2258154" cy="1492678"/>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2" name="Picture 6" descr="http://relevantinsights.com/wp-content/uploads/2011/04/When-Should-We-Use-Focus-Group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4857317"/>
            <a:ext cx="2249390" cy="1668027"/>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2900" dirty="0"/>
              <a:t>P5.3 </a:t>
            </a:r>
            <a:r>
              <a:rPr lang="en-US" sz="2900" dirty="0" smtClean="0"/>
              <a:t>- Tools </a:t>
            </a:r>
            <a:r>
              <a:rPr lang="en-US" sz="2900" dirty="0"/>
              <a:t>used to carry out </a:t>
            </a:r>
            <a:r>
              <a:rPr lang="en-US" sz="2900" dirty="0" smtClean="0"/>
              <a:t>Primary Market Research </a:t>
            </a:r>
            <a:endParaRPr lang="en-US" sz="2900" dirty="0"/>
          </a:p>
        </p:txBody>
      </p:sp>
    </p:spTree>
    <p:extLst>
      <p:ext uri="{BB962C8B-B14F-4D97-AF65-F5344CB8AC3E}">
        <p14:creationId xmlns:p14="http://schemas.microsoft.com/office/powerpoint/2010/main" val="3152811388"/>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8568952" cy="5578450"/>
          </a:xfrm>
          <a:prstGeom prst="rect">
            <a:avLst/>
          </a:prstGeom>
        </p:spPr>
        <p:txBody>
          <a:bodyPr wrap="square">
            <a:spAutoFit/>
          </a:bodyPr>
          <a:lstStyle/>
          <a:p>
            <a:pPr>
              <a:buClr>
                <a:srgbClr val="00B050"/>
              </a:buClr>
            </a:pPr>
            <a:r>
              <a:rPr lang="en-US" sz="1550" b="1" dirty="0" smtClean="0">
                <a:latin typeface="Arial" panose="020B0604020202020204" pitchFamily="34" charset="0"/>
                <a:cs typeface="Arial" panose="020B0604020202020204" pitchFamily="34" charset="0"/>
              </a:rPr>
              <a:t>Technology </a:t>
            </a:r>
            <a:r>
              <a:rPr lang="en-US" sz="1550" b="1" dirty="0">
                <a:latin typeface="Arial" panose="020B0604020202020204" pitchFamily="34" charset="0"/>
                <a:cs typeface="Arial" panose="020B0604020202020204" pitchFamily="34" charset="0"/>
              </a:rPr>
              <a:t>based (e.g. social media analysis, mobile surveys, online communities)</a:t>
            </a:r>
          </a:p>
          <a:p>
            <a:pPr marL="280988" indent="-280988">
              <a:buClr>
                <a:srgbClr val="00B050"/>
              </a:buClr>
              <a:buFont typeface="Wingdings 3" panose="05040102010807070707" pitchFamily="18" charset="2"/>
              <a:buChar char=""/>
            </a:pPr>
            <a:r>
              <a:rPr lang="en-US" sz="1550" dirty="0" smtClean="0">
                <a:latin typeface="Arial" panose="020B0604020202020204" pitchFamily="34" charset="0"/>
                <a:cs typeface="Arial" panose="020B0604020202020204" pitchFamily="34" charset="0"/>
              </a:rPr>
              <a:t>Online methods of Primary Research are cheaper, quicker and easier to produce data by removing the middle person from the equation. But there are pitfalls of using online methods.</a:t>
            </a:r>
          </a:p>
          <a:p>
            <a:pPr marL="280988" indent="-280988">
              <a:buClr>
                <a:srgbClr val="00B050"/>
              </a:buClr>
              <a:buFont typeface="Wingdings 3" panose="05040102010807070707" pitchFamily="18" charset="2"/>
              <a:buChar char=""/>
            </a:pPr>
            <a:r>
              <a:rPr lang="en-US" sz="1550" b="1" dirty="0" smtClean="0">
                <a:latin typeface="Arial" panose="020B0604020202020204" pitchFamily="34" charset="0"/>
                <a:cs typeface="Arial" panose="020B0604020202020204" pitchFamily="34" charset="0"/>
              </a:rPr>
              <a:t>Social Media Analysis </a:t>
            </a:r>
            <a:r>
              <a:rPr lang="en-US" sz="1550" dirty="0">
                <a:latin typeface="Arial" panose="020B0604020202020204" pitchFamily="34" charset="0"/>
                <a:cs typeface="Arial" panose="020B0604020202020204" pitchFamily="34" charset="0"/>
              </a:rPr>
              <a:t>- Social media analysis is the practice of collecting data from blogs and social media websites and analysing that data to make business </a:t>
            </a:r>
            <a:r>
              <a:rPr lang="en-US" sz="1550" dirty="0" smtClean="0">
                <a:latin typeface="Arial" panose="020B0604020202020204" pitchFamily="34" charset="0"/>
                <a:cs typeface="Arial" panose="020B0604020202020204" pitchFamily="34" charset="0"/>
              </a:rPr>
              <a:t>decisions and marketing decisions. Social </a:t>
            </a:r>
            <a:r>
              <a:rPr lang="en-US" sz="1550" dirty="0">
                <a:latin typeface="Arial" panose="020B0604020202020204" pitchFamily="34" charset="0"/>
                <a:cs typeface="Arial" panose="020B0604020202020204" pitchFamily="34" charset="0"/>
              </a:rPr>
              <a:t>media networks today are </a:t>
            </a:r>
            <a:r>
              <a:rPr lang="en-US" sz="1550" dirty="0" smtClean="0">
                <a:latin typeface="Arial" panose="020B0604020202020204" pitchFamily="34" charset="0"/>
                <a:cs typeface="Arial" panose="020B0604020202020204" pitchFamily="34" charset="0"/>
              </a:rPr>
              <a:t>termed big data. </a:t>
            </a:r>
            <a:r>
              <a:rPr lang="en-US" sz="1550" dirty="0">
                <a:latin typeface="Arial" panose="020B0604020202020204" pitchFamily="34" charset="0"/>
                <a:cs typeface="Arial" panose="020B0604020202020204" pitchFamily="34" charset="0"/>
              </a:rPr>
              <a:t>Anytime someone posts something on Facebook, LinkedIn, Twitter, Instagram, YouTube or Pinterest, they create a digital </a:t>
            </a:r>
            <a:r>
              <a:rPr lang="en-US" sz="1550" dirty="0" smtClean="0">
                <a:latin typeface="Arial" panose="020B0604020202020204" pitchFamily="34" charset="0"/>
                <a:cs typeface="Arial" panose="020B0604020202020204" pitchFamily="34" charset="0"/>
              </a:rPr>
              <a:t>footprint, an opinion. Anytime </a:t>
            </a:r>
            <a:r>
              <a:rPr lang="en-US" sz="1550" dirty="0">
                <a:latin typeface="Arial" panose="020B0604020202020204" pitchFamily="34" charset="0"/>
                <a:cs typeface="Arial" panose="020B0604020202020204" pitchFamily="34" charset="0"/>
              </a:rPr>
              <a:t>someone else reads it, comments or just watches a YouTube video out of curiosity or interest, they add to the data trail</a:t>
            </a:r>
            <a:r>
              <a:rPr lang="en-US" sz="1550" dirty="0" smtClean="0">
                <a:latin typeface="Arial" panose="020B0604020202020204" pitchFamily="34" charset="0"/>
                <a:cs typeface="Arial" panose="020B0604020202020204" pitchFamily="34" charset="0"/>
              </a:rPr>
              <a:t>.</a:t>
            </a:r>
          </a:p>
          <a:p>
            <a:pPr>
              <a:buClr>
                <a:srgbClr val="00B050"/>
              </a:buClr>
            </a:pPr>
            <a:r>
              <a:rPr lang="en-US" sz="1550" b="1" dirty="0" smtClean="0">
                <a:latin typeface="Arial" panose="020B0604020202020204" pitchFamily="34" charset="0"/>
                <a:cs typeface="Arial" panose="020B0604020202020204" pitchFamily="34" charset="0"/>
              </a:rPr>
              <a:t>Social </a:t>
            </a:r>
            <a:r>
              <a:rPr lang="en-US" sz="1550" b="1" dirty="0">
                <a:latin typeface="Arial" panose="020B0604020202020204" pitchFamily="34" charset="0"/>
                <a:cs typeface="Arial" panose="020B0604020202020204" pitchFamily="34" charset="0"/>
              </a:rPr>
              <a:t>media marketing advantages</a:t>
            </a:r>
          </a:p>
          <a:p>
            <a:pPr marL="280988" indent="-280988">
              <a:buClr>
                <a:srgbClr val="00B050"/>
              </a:buClr>
              <a:buFont typeface="Wingdings 3" panose="05040102010807070707" pitchFamily="18" charset="2"/>
              <a:buChar char=""/>
            </a:pPr>
            <a:r>
              <a:rPr lang="en-US" sz="1550" b="1" dirty="0" smtClean="0">
                <a:latin typeface="Arial" panose="020B0604020202020204" pitchFamily="34" charset="0"/>
                <a:cs typeface="Arial" panose="020B0604020202020204" pitchFamily="34" charset="0"/>
              </a:rPr>
              <a:t>Large Audiences </a:t>
            </a:r>
            <a:r>
              <a:rPr lang="en-US" sz="1550" dirty="0" smtClean="0">
                <a:latin typeface="Arial" panose="020B0604020202020204" pitchFamily="34" charset="0"/>
                <a:cs typeface="Arial" panose="020B0604020202020204" pitchFamily="34" charset="0"/>
              </a:rPr>
              <a:t>- In </a:t>
            </a:r>
            <a:r>
              <a:rPr lang="en-US" sz="1550" dirty="0">
                <a:latin typeface="Arial" panose="020B0604020202020204" pitchFamily="34" charset="0"/>
                <a:cs typeface="Arial" panose="020B0604020202020204" pitchFamily="34" charset="0"/>
              </a:rPr>
              <a:t>addition to Facebook, Twitter has 313 million monthly active users, Instagram has 500 million, and Pinterest has about 110 million. Although you don’t need to </a:t>
            </a:r>
            <a:r>
              <a:rPr lang="en-US" sz="1550" dirty="0" err="1" smtClean="0">
                <a:latin typeface="Arial" panose="020B0604020202020204" pitchFamily="34" charset="0"/>
                <a:cs typeface="Arial" panose="020B0604020202020204" pitchFamily="34" charset="0"/>
              </a:rPr>
              <a:t>utilise</a:t>
            </a:r>
            <a:r>
              <a:rPr lang="en-US" sz="1550" dirty="0" smtClean="0">
                <a:latin typeface="Arial" panose="020B0604020202020204" pitchFamily="34" charset="0"/>
                <a:cs typeface="Arial" panose="020B0604020202020204" pitchFamily="34" charset="0"/>
              </a:rPr>
              <a:t> </a:t>
            </a:r>
            <a:r>
              <a:rPr lang="en-US" sz="1550" dirty="0">
                <a:latin typeface="Arial" panose="020B0604020202020204" pitchFamily="34" charset="0"/>
                <a:cs typeface="Arial" panose="020B0604020202020204" pitchFamily="34" charset="0"/>
              </a:rPr>
              <a:t>every single platform, creating accounts on just one or two can give you exposure to millions of people around the world</a:t>
            </a:r>
            <a:r>
              <a:rPr lang="en-US" sz="1550" dirty="0" smtClean="0">
                <a:latin typeface="Arial" panose="020B0604020202020204" pitchFamily="34" charset="0"/>
                <a:cs typeface="Arial" panose="020B0604020202020204" pitchFamily="34" charset="0"/>
              </a:rPr>
              <a:t>.</a:t>
            </a:r>
            <a:endParaRPr lang="en-US" sz="1550" dirty="0">
              <a:latin typeface="Arial" panose="020B0604020202020204" pitchFamily="34" charset="0"/>
              <a:cs typeface="Arial" panose="020B0604020202020204" pitchFamily="34" charset="0"/>
            </a:endParaRPr>
          </a:p>
          <a:p>
            <a:pPr marL="280988" indent="-280988">
              <a:buClr>
                <a:srgbClr val="00B050"/>
              </a:buClr>
              <a:buFont typeface="Wingdings 3" panose="05040102010807070707" pitchFamily="18" charset="2"/>
              <a:buChar char=""/>
            </a:pPr>
            <a:r>
              <a:rPr lang="en-US" sz="1550" b="1" dirty="0" smtClean="0">
                <a:latin typeface="Arial" panose="020B0604020202020204" pitchFamily="34" charset="0"/>
                <a:cs typeface="Arial" panose="020B0604020202020204" pitchFamily="34" charset="0"/>
              </a:rPr>
              <a:t>Increases Brand Loyalty </a:t>
            </a:r>
            <a:r>
              <a:rPr lang="en-US" sz="1550" dirty="0" smtClean="0">
                <a:latin typeface="Arial" panose="020B0604020202020204" pitchFamily="34" charset="0"/>
                <a:cs typeface="Arial" panose="020B0604020202020204" pitchFamily="34" charset="0"/>
              </a:rPr>
              <a:t>- In </a:t>
            </a:r>
            <a:r>
              <a:rPr lang="en-US" sz="1550" dirty="0">
                <a:latin typeface="Arial" panose="020B0604020202020204" pitchFamily="34" charset="0"/>
                <a:cs typeface="Arial" panose="020B0604020202020204" pitchFamily="34" charset="0"/>
              </a:rPr>
              <a:t>addition to increasing the reach of your brand, social media also allows you to increase brand loyalty. And a study conducted by The Social Habit shows that 53% of </a:t>
            </a:r>
            <a:r>
              <a:rPr lang="en-US" sz="1550" dirty="0" smtClean="0">
                <a:latin typeface="Arial" panose="020B0604020202020204" pitchFamily="34" charset="0"/>
                <a:cs typeface="Arial" panose="020B0604020202020204" pitchFamily="34" charset="0"/>
              </a:rPr>
              <a:t>people </a:t>
            </a:r>
            <a:r>
              <a:rPr lang="en-US" sz="1550" dirty="0">
                <a:latin typeface="Arial" panose="020B0604020202020204" pitchFamily="34" charset="0"/>
                <a:cs typeface="Arial" panose="020B0604020202020204" pitchFamily="34" charset="0"/>
              </a:rPr>
              <a:t>who follow brands on social media are more likely to remain loyal to those brands.</a:t>
            </a:r>
          </a:p>
          <a:p>
            <a:pPr marL="280988" indent="-280988">
              <a:buClr>
                <a:srgbClr val="00B050"/>
              </a:buClr>
              <a:buFont typeface="Wingdings 3" panose="05040102010807070707" pitchFamily="18" charset="2"/>
              <a:buChar char=""/>
            </a:pPr>
            <a:r>
              <a:rPr lang="en-US" sz="1550" b="1" dirty="0" smtClean="0">
                <a:latin typeface="Arial" panose="020B0604020202020204" pitchFamily="34" charset="0"/>
                <a:cs typeface="Arial" panose="020B0604020202020204" pitchFamily="34" charset="0"/>
              </a:rPr>
              <a:t>Uncovers Valuable Insights </a:t>
            </a:r>
            <a:r>
              <a:rPr lang="en-US" sz="1550" dirty="0" smtClean="0">
                <a:latin typeface="Arial" panose="020B0604020202020204" pitchFamily="34" charset="0"/>
                <a:cs typeface="Arial" panose="020B0604020202020204" pitchFamily="34" charset="0"/>
              </a:rPr>
              <a:t>- You </a:t>
            </a:r>
            <a:r>
              <a:rPr lang="en-US" sz="1550" dirty="0">
                <a:latin typeface="Arial" panose="020B0604020202020204" pitchFamily="34" charset="0"/>
                <a:cs typeface="Arial" panose="020B0604020202020204" pitchFamily="34" charset="0"/>
              </a:rPr>
              <a:t>can also use social media to gain valuable information about your customers that will help you make smarter business decisions. For example, social listening allows you to discover how people feel about your company and brand. With social listening, you can uncover conversations about your business and answer questions about your offerings</a:t>
            </a:r>
            <a:r>
              <a:rPr lang="en-US" sz="1550" dirty="0" smtClean="0">
                <a:latin typeface="Arial" panose="020B0604020202020204" pitchFamily="34" charset="0"/>
                <a:cs typeface="Arial" panose="020B0604020202020204" pitchFamily="34" charset="0"/>
              </a:rPr>
              <a:t>.</a:t>
            </a:r>
            <a:endParaRPr lang="en-US" sz="1550" dirty="0">
              <a:latin typeface="Arial" panose="020B0604020202020204" pitchFamily="34" charset="0"/>
              <a:cs typeface="Arial" panose="020B0604020202020204" pitchFamily="34" charset="0"/>
            </a:endParaRPr>
          </a:p>
        </p:txBody>
      </p:sp>
      <p:sp>
        <p:nvSpPr>
          <p:cNvPr id="6"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2217273652"/>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120680" cy="5355312"/>
          </a:xfrm>
          <a:prstGeom prst="rect">
            <a:avLst/>
          </a:prstGeom>
        </p:spPr>
        <p:txBody>
          <a:bodyPr wrap="square">
            <a:spAutoFit/>
          </a:bodyPr>
          <a:lstStyle/>
          <a:p>
            <a:pPr>
              <a:buClr>
                <a:srgbClr val="00B050"/>
              </a:buClr>
            </a:pPr>
            <a:r>
              <a:rPr lang="en-US" b="1" dirty="0" smtClean="0">
                <a:latin typeface="Arial" panose="020B0604020202020204" pitchFamily="34" charset="0"/>
                <a:cs typeface="Arial" panose="020B0604020202020204" pitchFamily="34" charset="0"/>
              </a:rPr>
              <a:t>Social </a:t>
            </a:r>
            <a:r>
              <a:rPr lang="en-US" b="1" dirty="0">
                <a:latin typeface="Arial" panose="020B0604020202020204" pitchFamily="34" charset="0"/>
                <a:cs typeface="Arial" panose="020B0604020202020204" pitchFamily="34" charset="0"/>
              </a:rPr>
              <a:t>media marketing disadvantages</a:t>
            </a:r>
          </a:p>
          <a:p>
            <a:pPr marL="280988" indent="-280988">
              <a:buClr>
                <a:srgbClr val="00B050"/>
              </a:buClr>
              <a:buFont typeface="Wingdings 3" panose="05040102010807070707" pitchFamily="18" charset="2"/>
              <a:buChar char=""/>
            </a:pPr>
            <a:r>
              <a:rPr lang="en-US" b="1" dirty="0" smtClean="0">
                <a:latin typeface="Arial" panose="020B0604020202020204" pitchFamily="34" charset="0"/>
                <a:cs typeface="Arial" panose="020B0604020202020204" pitchFamily="34" charset="0"/>
              </a:rPr>
              <a:t>Negative Feedback </a:t>
            </a:r>
            <a:r>
              <a:rPr lang="en-US" dirty="0" smtClean="0">
                <a:latin typeface="Arial" panose="020B0604020202020204" pitchFamily="34" charset="0"/>
                <a:cs typeface="Arial" panose="020B0604020202020204" pitchFamily="34" charset="0"/>
              </a:rPr>
              <a:t>- Social </a:t>
            </a:r>
            <a:r>
              <a:rPr lang="en-US" dirty="0">
                <a:latin typeface="Arial" panose="020B0604020202020204" pitchFamily="34" charset="0"/>
                <a:cs typeface="Arial" panose="020B0604020202020204" pitchFamily="34" charset="0"/>
              </a:rPr>
              <a:t>media users have free rein to post whatever they want. This means that satisfied customers can leave glowing reviews on your pages, but it also means that unhappy ones can leave angry rants about your business.</a:t>
            </a:r>
          </a:p>
          <a:p>
            <a:pPr marL="280988" indent="-280988">
              <a:buClr>
                <a:srgbClr val="00B050"/>
              </a:buClr>
              <a:buFont typeface="Wingdings 3" panose="05040102010807070707" pitchFamily="18" charset="2"/>
              <a:buChar char=""/>
            </a:pPr>
            <a:r>
              <a:rPr lang="en-US" b="1" dirty="0" smtClean="0">
                <a:latin typeface="Arial" panose="020B0604020202020204" pitchFamily="34" charset="0"/>
                <a:cs typeface="Arial" panose="020B0604020202020204" pitchFamily="34" charset="0"/>
              </a:rPr>
              <a:t>Potential For Embarrassment </a:t>
            </a:r>
            <a:r>
              <a:rPr lang="en-US" dirty="0" smtClean="0">
                <a:latin typeface="Arial" panose="020B0604020202020204" pitchFamily="34" charset="0"/>
                <a:cs typeface="Arial" panose="020B0604020202020204" pitchFamily="34" charset="0"/>
              </a:rPr>
              <a:t>- It’s </a:t>
            </a:r>
            <a:r>
              <a:rPr lang="en-US" dirty="0">
                <a:latin typeface="Arial" panose="020B0604020202020204" pitchFamily="34" charset="0"/>
                <a:cs typeface="Arial" panose="020B0604020202020204" pitchFamily="34" charset="0"/>
              </a:rPr>
              <a:t>easy to get caught up in social media and post whatever comes to mind, which can have huge consequences for any business.</a:t>
            </a:r>
          </a:p>
          <a:p>
            <a:pPr marL="280988" indent="-280988">
              <a:buClr>
                <a:srgbClr val="00B050"/>
              </a:buClr>
              <a:buFont typeface="Wingdings 3" panose="05040102010807070707" pitchFamily="18" charset="2"/>
              <a:buChar char=""/>
            </a:pPr>
            <a:r>
              <a:rPr lang="en-US" b="1" dirty="0" smtClean="0">
                <a:latin typeface="Arial" panose="020B0604020202020204" pitchFamily="34" charset="0"/>
                <a:cs typeface="Arial" panose="020B0604020202020204" pitchFamily="34" charset="0"/>
              </a:rPr>
              <a:t>Time Intensive </a:t>
            </a:r>
            <a:r>
              <a:rPr lang="en-US" dirty="0" smtClean="0">
                <a:latin typeface="Arial" panose="020B0604020202020204" pitchFamily="34" charset="0"/>
                <a:cs typeface="Arial" panose="020B0604020202020204" pitchFamily="34" charset="0"/>
              </a:rPr>
              <a:t>- It </a:t>
            </a:r>
            <a:r>
              <a:rPr lang="en-US" dirty="0">
                <a:latin typeface="Arial" panose="020B0604020202020204" pitchFamily="34" charset="0"/>
                <a:cs typeface="Arial" panose="020B0604020202020204" pitchFamily="34" charset="0"/>
              </a:rPr>
              <a:t>takes a lot of time and effort to maintain an interactive social media presence. If you have a small team or limited resources, it is sometimes difficult to devote the needed resources to social media.</a:t>
            </a:r>
          </a:p>
          <a:p>
            <a:pPr marL="280988" indent="-280988">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People </a:t>
            </a:r>
            <a:r>
              <a:rPr lang="en-US" dirty="0">
                <a:latin typeface="Arial" panose="020B0604020202020204" pitchFamily="34" charset="0"/>
                <a:cs typeface="Arial" panose="020B0604020202020204" pitchFamily="34" charset="0"/>
              </a:rPr>
              <a:t>have to monitor each social network, respond to questions and feedback, and post valuable updates. While some people may view this as a drawback, investing time into social media can help your business create lasting relationships with customers that will keep them coming back for years to come.</a:t>
            </a:r>
            <a:endParaRPr lang="en-US" dirty="0" smtClean="0">
              <a:latin typeface="Arial" panose="020B0604020202020204" pitchFamily="34" charset="0"/>
              <a:cs typeface="Arial" panose="020B0604020202020204" pitchFamily="34" charset="0"/>
            </a:endParaRPr>
          </a:p>
        </p:txBody>
      </p:sp>
      <p:pic>
        <p:nvPicPr>
          <p:cNvPr id="1026" name="Picture 2" descr="Image result for Social Media Analysis"/>
          <p:cNvPicPr>
            <a:picLocks noChangeAspect="1" noChangeArrowheads="1"/>
          </p:cNvPicPr>
          <p:nvPr/>
        </p:nvPicPr>
        <p:blipFill rotWithShape="1">
          <a:blip r:embed="rId3">
            <a:extLst>
              <a:ext uri="{28A0092B-C50C-407E-A947-70E740481C1C}">
                <a14:useLocalDpi xmlns:a14="http://schemas.microsoft.com/office/drawing/2010/main" val="0"/>
              </a:ext>
            </a:extLst>
          </a:blip>
          <a:srcRect r="49602"/>
          <a:stretch/>
        </p:blipFill>
        <p:spPr bwMode="auto">
          <a:xfrm>
            <a:off x="6588224" y="1122614"/>
            <a:ext cx="2216981" cy="26664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ial Media Analysis"/>
          <p:cNvPicPr>
            <a:picLocks noChangeAspect="1" noChangeArrowheads="1"/>
          </p:cNvPicPr>
          <p:nvPr/>
        </p:nvPicPr>
        <p:blipFill rotWithShape="1">
          <a:blip r:embed="rId3">
            <a:extLst>
              <a:ext uri="{28A0092B-C50C-407E-A947-70E740481C1C}">
                <a14:useLocalDpi xmlns:a14="http://schemas.microsoft.com/office/drawing/2010/main" val="0"/>
              </a:ext>
            </a:extLst>
          </a:blip>
          <a:srcRect l="49235"/>
          <a:stretch/>
        </p:blipFill>
        <p:spPr bwMode="auto">
          <a:xfrm>
            <a:off x="6585618" y="3933056"/>
            <a:ext cx="2234854" cy="266851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3793003452"/>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8568952" cy="5521512"/>
          </a:xfrm>
          <a:prstGeom prst="rect">
            <a:avLst/>
          </a:prstGeom>
        </p:spPr>
        <p:txBody>
          <a:bodyPr wrap="square">
            <a:spAutoFit/>
          </a:bodyPr>
          <a:lstStyle/>
          <a:p>
            <a:pPr>
              <a:buClr>
                <a:srgbClr val="00B050"/>
              </a:buClr>
            </a:pPr>
            <a:r>
              <a:rPr lang="en-US" sz="1680" b="1" dirty="0" smtClean="0">
                <a:latin typeface="Arial" panose="020B0604020202020204" pitchFamily="34" charset="0"/>
                <a:cs typeface="Arial" panose="020B0604020202020204" pitchFamily="34" charset="0"/>
              </a:rPr>
              <a:t>Mobile survey</a:t>
            </a:r>
            <a:endParaRPr lang="en-US" sz="1680" dirty="0">
              <a:latin typeface="Arial" panose="020B0604020202020204" pitchFamily="34" charset="0"/>
              <a:cs typeface="Arial" panose="020B0604020202020204" pitchFamily="34" charset="0"/>
            </a:endParaRPr>
          </a:p>
          <a:p>
            <a:pPr marL="280988" indent="-280988">
              <a:buClr>
                <a:srgbClr val="00B050"/>
              </a:buClr>
              <a:buFont typeface="Wingdings 3" panose="05040102010807070707" pitchFamily="18" charset="2"/>
              <a:buChar char=""/>
            </a:pPr>
            <a:r>
              <a:rPr lang="en-US" sz="1680" dirty="0">
                <a:latin typeface="Arial" panose="020B0604020202020204" pitchFamily="34" charset="0"/>
                <a:cs typeface="Arial" panose="020B0604020202020204" pitchFamily="34" charset="0"/>
              </a:rPr>
              <a:t>A mobile survey is any survey taken on a mobile device like a smartphone or a tablet computer. A mobile </a:t>
            </a:r>
            <a:r>
              <a:rPr lang="en-US" sz="1680" dirty="0" smtClean="0">
                <a:latin typeface="Arial" panose="020B0604020202020204" pitchFamily="34" charset="0"/>
                <a:cs typeface="Arial" panose="020B0604020202020204" pitchFamily="34" charset="0"/>
              </a:rPr>
              <a:t>survey </a:t>
            </a:r>
            <a:r>
              <a:rPr lang="en-US" sz="1680" dirty="0">
                <a:latin typeface="Arial" panose="020B0604020202020204" pitchFamily="34" charset="0"/>
                <a:cs typeface="Arial" panose="020B0604020202020204" pitchFamily="34" charset="0"/>
              </a:rPr>
              <a:t>is a survey that's easy to read and respond to using a small touchscreen device. The text is larger and the buttons easier to click</a:t>
            </a:r>
            <a:r>
              <a:rPr lang="en-US" sz="1680" dirty="0" smtClean="0">
                <a:latin typeface="Arial" panose="020B0604020202020204" pitchFamily="34" charset="0"/>
                <a:cs typeface="Arial" panose="020B0604020202020204" pitchFamily="34" charset="0"/>
              </a:rPr>
              <a:t>.</a:t>
            </a:r>
            <a:endParaRPr lang="en-US" sz="1680" dirty="0">
              <a:latin typeface="Arial" panose="020B0604020202020204" pitchFamily="34" charset="0"/>
              <a:cs typeface="Arial" panose="020B0604020202020204" pitchFamily="34" charset="0"/>
            </a:endParaRPr>
          </a:p>
          <a:p>
            <a:pPr>
              <a:buClr>
                <a:srgbClr val="00B050"/>
              </a:buClr>
            </a:pPr>
            <a:r>
              <a:rPr lang="en-US" sz="1680" b="1" dirty="0" smtClean="0">
                <a:latin typeface="Arial" panose="020B0604020202020204" pitchFamily="34" charset="0"/>
                <a:cs typeface="Arial" panose="020B0604020202020204" pitchFamily="34" charset="0"/>
              </a:rPr>
              <a:t>Benefits of </a:t>
            </a:r>
            <a:r>
              <a:rPr lang="en-US" sz="1680" b="1" dirty="0">
                <a:latin typeface="Arial" panose="020B0604020202020204" pitchFamily="34" charset="0"/>
                <a:cs typeface="Arial" panose="020B0604020202020204" pitchFamily="34" charset="0"/>
              </a:rPr>
              <a:t>mobile </a:t>
            </a:r>
            <a:r>
              <a:rPr lang="en-US" sz="1680" b="1" dirty="0" smtClean="0">
                <a:latin typeface="Arial" panose="020B0604020202020204" pitchFamily="34" charset="0"/>
                <a:cs typeface="Arial" panose="020B0604020202020204" pitchFamily="34" charset="0"/>
              </a:rPr>
              <a:t>surveys</a:t>
            </a:r>
            <a:endParaRPr lang="en-US" sz="1680" b="1" dirty="0">
              <a:latin typeface="Arial" panose="020B0604020202020204" pitchFamily="34" charset="0"/>
              <a:cs typeface="Arial" panose="020B0604020202020204" pitchFamily="34" charset="0"/>
            </a:endParaRPr>
          </a:p>
          <a:p>
            <a:pPr marL="280988" indent="-280988">
              <a:buClr>
                <a:srgbClr val="00B050"/>
              </a:buClr>
              <a:buFont typeface="Wingdings 3" panose="05040102010807070707" pitchFamily="18" charset="2"/>
              <a:buChar char=""/>
            </a:pPr>
            <a:r>
              <a:rPr lang="en-US" sz="1680" dirty="0">
                <a:latin typeface="Arial" panose="020B0604020202020204" pitchFamily="34" charset="0"/>
                <a:cs typeface="Arial" panose="020B0604020202020204" pitchFamily="34" charset="0"/>
              </a:rPr>
              <a:t>We all know it's increasingly difficult to reach someone while they're sitting in front of a computer. That's why </a:t>
            </a:r>
            <a:r>
              <a:rPr lang="en-US" sz="1680" dirty="0" smtClean="0">
                <a:latin typeface="Arial" panose="020B0604020202020204" pitchFamily="34" charset="0"/>
                <a:cs typeface="Arial" panose="020B0604020202020204" pitchFamily="34" charset="0"/>
              </a:rPr>
              <a:t>companies </a:t>
            </a:r>
            <a:r>
              <a:rPr lang="en-US" sz="1680" dirty="0">
                <a:latin typeface="Arial" panose="020B0604020202020204" pitchFamily="34" charset="0"/>
                <a:cs typeface="Arial" panose="020B0604020202020204" pitchFamily="34" charset="0"/>
              </a:rPr>
              <a:t>developed the easiest way to run mobile </a:t>
            </a:r>
            <a:r>
              <a:rPr lang="en-US" sz="1680" dirty="0" smtClean="0">
                <a:latin typeface="Arial" panose="020B0604020202020204" pitchFamily="34" charset="0"/>
                <a:cs typeface="Arial" panose="020B0604020202020204" pitchFamily="34" charset="0"/>
              </a:rPr>
              <a:t>surveys</a:t>
            </a:r>
            <a:r>
              <a:rPr lang="en-US" sz="1680" dirty="0">
                <a:latin typeface="Arial" panose="020B0604020202020204" pitchFamily="34" charset="0"/>
                <a:cs typeface="Arial" panose="020B0604020202020204" pitchFamily="34" charset="0"/>
              </a:rPr>
              <a:t>. We do the work for you! Using 'mobile device auto-detect' we automatically deliver a great looking, easy to take a survey to anyone using mobile devices. </a:t>
            </a:r>
            <a:r>
              <a:rPr lang="en-US" sz="1680" dirty="0" smtClean="0">
                <a:latin typeface="Arial" panose="020B0604020202020204" pitchFamily="34" charset="0"/>
                <a:cs typeface="Arial" panose="020B0604020202020204" pitchFamily="34" charset="0"/>
              </a:rPr>
              <a:t>Advantages</a:t>
            </a:r>
            <a:endParaRPr lang="en-US" sz="1680" dirty="0">
              <a:latin typeface="Arial" panose="020B0604020202020204" pitchFamily="34" charset="0"/>
              <a:cs typeface="Arial" panose="020B0604020202020204" pitchFamily="34" charset="0"/>
            </a:endParaRPr>
          </a:p>
          <a:p>
            <a:pPr marL="541338" indent="-285750">
              <a:buClr>
                <a:srgbClr val="00B050"/>
              </a:buClr>
              <a:buFont typeface="Arial" panose="020B0604020202020204" pitchFamily="34" charset="0"/>
              <a:buChar char="•"/>
            </a:pPr>
            <a:r>
              <a:rPr lang="en-US" sz="1680" dirty="0" smtClean="0">
                <a:latin typeface="Arial" panose="020B0604020202020204" pitchFamily="34" charset="0"/>
                <a:cs typeface="Arial" panose="020B0604020202020204" pitchFamily="34" charset="0"/>
              </a:rPr>
              <a:t>Relatively </a:t>
            </a:r>
            <a:r>
              <a:rPr lang="en-US" sz="1680" dirty="0">
                <a:latin typeface="Arial" panose="020B0604020202020204" pitchFamily="34" charset="0"/>
                <a:cs typeface="Arial" panose="020B0604020202020204" pitchFamily="34" charset="0"/>
              </a:rPr>
              <a:t>easy to administer</a:t>
            </a:r>
          </a:p>
          <a:p>
            <a:pPr marL="541338" indent="-285750">
              <a:buClr>
                <a:srgbClr val="00B050"/>
              </a:buClr>
              <a:buFont typeface="Arial" panose="020B0604020202020204" pitchFamily="34" charset="0"/>
              <a:buChar char="•"/>
            </a:pPr>
            <a:r>
              <a:rPr lang="en-US" sz="1680" dirty="0">
                <a:latin typeface="Arial" panose="020B0604020202020204" pitchFamily="34" charset="0"/>
                <a:cs typeface="Arial" panose="020B0604020202020204" pitchFamily="34" charset="0"/>
              </a:rPr>
              <a:t>Can be developed in less time (compared to other data-collection methods)</a:t>
            </a:r>
          </a:p>
          <a:p>
            <a:pPr marL="541338" indent="-285750">
              <a:buClr>
                <a:srgbClr val="00B050"/>
              </a:buClr>
              <a:buFont typeface="Arial" panose="020B0604020202020204" pitchFamily="34" charset="0"/>
              <a:buChar char="•"/>
            </a:pPr>
            <a:r>
              <a:rPr lang="en-US" sz="1680" dirty="0" smtClean="0">
                <a:latin typeface="Arial" panose="020B0604020202020204" pitchFamily="34" charset="0"/>
                <a:cs typeface="Arial" panose="020B0604020202020204" pitchFamily="34" charset="0"/>
              </a:rPr>
              <a:t>Cost-effective, but cost depends on survey mode</a:t>
            </a:r>
          </a:p>
          <a:p>
            <a:pPr marL="541338" indent="-285750">
              <a:buClr>
                <a:srgbClr val="00B050"/>
              </a:buClr>
              <a:buFont typeface="Arial" panose="020B0604020202020204" pitchFamily="34" charset="0"/>
              <a:buChar char="•"/>
            </a:pPr>
            <a:r>
              <a:rPr lang="en-US" sz="1680" dirty="0" smtClean="0">
                <a:latin typeface="Arial" panose="020B0604020202020204" pitchFamily="34" charset="0"/>
                <a:cs typeface="Arial" panose="020B0604020202020204" pitchFamily="34" charset="0"/>
              </a:rPr>
              <a:t>Conducted </a:t>
            </a:r>
            <a:r>
              <a:rPr lang="en-US" sz="1680" dirty="0">
                <a:latin typeface="Arial" panose="020B0604020202020204" pitchFamily="34" charset="0"/>
                <a:cs typeface="Arial" panose="020B0604020202020204" pitchFamily="34" charset="0"/>
              </a:rPr>
              <a:t>remotely can reduce or prevent geographical dependence</a:t>
            </a:r>
          </a:p>
          <a:p>
            <a:pPr marL="541338" indent="-285750">
              <a:buClr>
                <a:srgbClr val="00B050"/>
              </a:buClr>
              <a:buFont typeface="Arial" panose="020B0604020202020204" pitchFamily="34" charset="0"/>
              <a:buChar char="•"/>
            </a:pPr>
            <a:r>
              <a:rPr lang="en-US" sz="1680" dirty="0">
                <a:latin typeface="Arial" panose="020B0604020202020204" pitchFamily="34" charset="0"/>
                <a:cs typeface="Arial" panose="020B0604020202020204" pitchFamily="34" charset="0"/>
              </a:rPr>
              <a:t>Capable of collecting data from a large number of respondents</a:t>
            </a:r>
          </a:p>
          <a:p>
            <a:pPr marL="541338" indent="-285750">
              <a:buClr>
                <a:srgbClr val="00B050"/>
              </a:buClr>
              <a:buFont typeface="Arial" panose="020B0604020202020204" pitchFamily="34" charset="0"/>
              <a:buChar char="•"/>
            </a:pPr>
            <a:r>
              <a:rPr lang="en-US" sz="1680" dirty="0">
                <a:latin typeface="Arial" panose="020B0604020202020204" pitchFamily="34" charset="0"/>
                <a:cs typeface="Arial" panose="020B0604020202020204" pitchFamily="34" charset="0"/>
              </a:rPr>
              <a:t>Numerous questions can be asked about a subject, giving extensive flexibility in data analysis</a:t>
            </a:r>
          </a:p>
          <a:p>
            <a:pPr marL="541338" indent="-285750">
              <a:buClr>
                <a:srgbClr val="00B050"/>
              </a:buClr>
              <a:buFont typeface="Arial" panose="020B0604020202020204" pitchFamily="34" charset="0"/>
              <a:buChar char="•"/>
            </a:pPr>
            <a:r>
              <a:rPr lang="en-US" sz="1680" dirty="0">
                <a:latin typeface="Arial" panose="020B0604020202020204" pitchFamily="34" charset="0"/>
                <a:cs typeface="Arial" panose="020B0604020202020204" pitchFamily="34" charset="0"/>
              </a:rPr>
              <a:t>With survey software, advanced statistical techniques can be </a:t>
            </a:r>
            <a:r>
              <a:rPr lang="en-US" sz="1680" dirty="0" err="1" smtClean="0">
                <a:latin typeface="Arial" panose="020B0604020202020204" pitchFamily="34" charset="0"/>
                <a:cs typeface="Arial" panose="020B0604020202020204" pitchFamily="34" charset="0"/>
              </a:rPr>
              <a:t>utilised</a:t>
            </a:r>
            <a:r>
              <a:rPr lang="en-US" sz="1680" dirty="0" smtClean="0">
                <a:latin typeface="Arial" panose="020B0604020202020204" pitchFamily="34" charset="0"/>
                <a:cs typeface="Arial" panose="020B0604020202020204" pitchFamily="34" charset="0"/>
              </a:rPr>
              <a:t> </a:t>
            </a:r>
            <a:r>
              <a:rPr lang="en-US" sz="1680" dirty="0">
                <a:latin typeface="Arial" panose="020B0604020202020204" pitchFamily="34" charset="0"/>
                <a:cs typeface="Arial" panose="020B0604020202020204" pitchFamily="34" charset="0"/>
              </a:rPr>
              <a:t>to </a:t>
            </a:r>
            <a:r>
              <a:rPr lang="en-US" sz="1680" dirty="0" smtClean="0">
                <a:latin typeface="Arial" panose="020B0604020202020204" pitchFamily="34" charset="0"/>
                <a:cs typeface="Arial" panose="020B0604020202020204" pitchFamily="34" charset="0"/>
              </a:rPr>
              <a:t>analyse </a:t>
            </a:r>
            <a:r>
              <a:rPr lang="en-US" sz="1680" dirty="0">
                <a:latin typeface="Arial" panose="020B0604020202020204" pitchFamily="34" charset="0"/>
                <a:cs typeface="Arial" panose="020B0604020202020204" pitchFamily="34" charset="0"/>
              </a:rPr>
              <a:t>survey data to determine validity, reliability, and statistical significance, including the ability to </a:t>
            </a:r>
            <a:r>
              <a:rPr lang="en-US" sz="1680" dirty="0" smtClean="0">
                <a:latin typeface="Arial" panose="020B0604020202020204" pitchFamily="34" charset="0"/>
                <a:cs typeface="Arial" panose="020B0604020202020204" pitchFamily="34" charset="0"/>
              </a:rPr>
              <a:t>analyse </a:t>
            </a:r>
            <a:r>
              <a:rPr lang="en-US" sz="1680" dirty="0">
                <a:latin typeface="Arial" panose="020B0604020202020204" pitchFamily="34" charset="0"/>
                <a:cs typeface="Arial" panose="020B0604020202020204" pitchFamily="34" charset="0"/>
              </a:rPr>
              <a:t>multiple variables</a:t>
            </a:r>
          </a:p>
          <a:p>
            <a:pPr marL="541338" indent="-285750">
              <a:buClr>
                <a:srgbClr val="00B050"/>
              </a:buClr>
              <a:buFont typeface="Arial" panose="020B0604020202020204" pitchFamily="34" charset="0"/>
              <a:buChar char="•"/>
            </a:pPr>
            <a:r>
              <a:rPr lang="en-US" sz="1680" dirty="0">
                <a:latin typeface="Arial" panose="020B0604020202020204" pitchFamily="34" charset="0"/>
                <a:cs typeface="Arial" panose="020B0604020202020204" pitchFamily="34" charset="0"/>
              </a:rPr>
              <a:t>A broad range of data can be collected (e.g., attitudes, opinions, beliefs, values, behavior, factual</a:t>
            </a:r>
            <a:r>
              <a:rPr lang="en-US" sz="1680" dirty="0" smtClean="0">
                <a:latin typeface="Arial" panose="020B0604020202020204" pitchFamily="34" charset="0"/>
                <a:cs typeface="Arial" panose="020B0604020202020204" pitchFamily="34" charset="0"/>
              </a:rPr>
              <a:t>)</a:t>
            </a:r>
            <a:endParaRPr lang="en-US" sz="1680" dirty="0">
              <a:latin typeface="Arial" panose="020B0604020202020204" pitchFamily="34" charset="0"/>
              <a:cs typeface="Arial" panose="020B0604020202020204" pitchFamily="34" charset="0"/>
            </a:endParaRPr>
          </a:p>
        </p:txBody>
      </p:sp>
      <p:sp>
        <p:nvSpPr>
          <p:cNvPr id="7"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1521506921"/>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624736" cy="5632311"/>
          </a:xfrm>
          <a:prstGeom prst="rect">
            <a:avLst/>
          </a:prstGeom>
        </p:spPr>
        <p:txBody>
          <a:bodyPr wrap="square">
            <a:spAutoFit/>
          </a:bodyPr>
          <a:lstStyle/>
          <a:p>
            <a:pPr marL="280988" indent="-280988">
              <a:buClr>
                <a:srgbClr val="00B050"/>
              </a:buClr>
              <a:buFont typeface="Wingdings 3" panose="05040102010807070707" pitchFamily="18" charset="2"/>
              <a:buChar char=""/>
            </a:pPr>
            <a:r>
              <a:rPr lang="en-US" b="1" dirty="0" smtClean="0">
                <a:latin typeface="Arial" panose="020B0604020202020204" pitchFamily="34" charset="0"/>
                <a:cs typeface="Arial" panose="020B0604020202020204" pitchFamily="34" charset="0"/>
              </a:rPr>
              <a:t>Disadvantages</a:t>
            </a:r>
            <a:endParaRPr lang="en-US" b="1" dirty="0">
              <a:latin typeface="Arial" panose="020B0604020202020204" pitchFamily="34" charset="0"/>
              <a:cs typeface="Arial" panose="020B0604020202020204" pitchFamily="34" charset="0"/>
            </a:endParaRPr>
          </a:p>
          <a:p>
            <a:pPr marL="541338" indent="-271463">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Respondents </a:t>
            </a:r>
            <a:r>
              <a:rPr lang="en-US" dirty="0">
                <a:latin typeface="Arial" panose="020B0604020202020204" pitchFamily="34" charset="0"/>
                <a:cs typeface="Arial" panose="020B0604020202020204" pitchFamily="34" charset="0"/>
              </a:rPr>
              <a:t>may not feel encouraged to provide accurate, honest answers</a:t>
            </a:r>
          </a:p>
          <a:p>
            <a:pPr marL="541338" indent="-271463">
              <a:buClr>
                <a:srgbClr val="00B050"/>
              </a:buClr>
              <a:buFont typeface="Arial" panose="020B0604020202020204" pitchFamily="34" charset="0"/>
              <a:buChar char="•"/>
            </a:pPr>
            <a:r>
              <a:rPr lang="en-US" dirty="0">
                <a:latin typeface="Arial" panose="020B0604020202020204" pitchFamily="34" charset="0"/>
                <a:cs typeface="Arial" panose="020B0604020202020204" pitchFamily="34" charset="0"/>
              </a:rPr>
              <a:t>Respondents may not feel comfortable providing answers that present themselves in a unfavorable manner.</a:t>
            </a:r>
          </a:p>
          <a:p>
            <a:pPr marL="541338" indent="-271463">
              <a:buClr>
                <a:srgbClr val="00B050"/>
              </a:buClr>
              <a:buFont typeface="Arial" panose="020B0604020202020204" pitchFamily="34" charset="0"/>
              <a:buChar char="•"/>
            </a:pPr>
            <a:r>
              <a:rPr lang="en-US" dirty="0">
                <a:latin typeface="Arial" panose="020B0604020202020204" pitchFamily="34" charset="0"/>
                <a:cs typeface="Arial" panose="020B0604020202020204" pitchFamily="34" charset="0"/>
              </a:rPr>
              <a:t>Respondents may not be fully aware of their reasons for any given answer because of lack of memory on the subject, or even boredom.</a:t>
            </a:r>
          </a:p>
          <a:p>
            <a:pPr marL="541338" indent="-271463">
              <a:buClr>
                <a:srgbClr val="00B050"/>
              </a:buClr>
              <a:buFont typeface="Arial" panose="020B0604020202020204" pitchFamily="34" charset="0"/>
              <a:buChar char="•"/>
            </a:pPr>
            <a:r>
              <a:rPr lang="en-US" dirty="0">
                <a:latin typeface="Arial" panose="020B0604020202020204" pitchFamily="34" charset="0"/>
                <a:cs typeface="Arial" panose="020B0604020202020204" pitchFamily="34" charset="0"/>
              </a:rPr>
              <a:t>Surveys with closed-ended questions may have a lower validity rate than other question types.</a:t>
            </a:r>
          </a:p>
          <a:p>
            <a:pPr marL="541338" indent="-271463">
              <a:buClr>
                <a:srgbClr val="00B050"/>
              </a:buClr>
              <a:buFont typeface="Arial" panose="020B0604020202020204" pitchFamily="34" charset="0"/>
              <a:buChar char="•"/>
            </a:pPr>
            <a:r>
              <a:rPr lang="en-US" dirty="0">
                <a:latin typeface="Arial" panose="020B0604020202020204" pitchFamily="34" charset="0"/>
                <a:cs typeface="Arial" panose="020B0604020202020204" pitchFamily="34" charset="0"/>
              </a:rPr>
              <a:t>Data errors due to question non-responses may exist. The number of respondents who choose to respond to a survey question may be different from those who chose not to respond, thus creating bias.</a:t>
            </a:r>
          </a:p>
          <a:p>
            <a:pPr marL="541338" indent="-271463">
              <a:buClr>
                <a:srgbClr val="00B050"/>
              </a:buClr>
              <a:buFont typeface="Arial" panose="020B0604020202020204" pitchFamily="34" charset="0"/>
              <a:buChar char="•"/>
            </a:pPr>
            <a:r>
              <a:rPr lang="en-US" dirty="0">
                <a:latin typeface="Arial" panose="020B0604020202020204" pitchFamily="34" charset="0"/>
                <a:cs typeface="Arial" panose="020B0604020202020204" pitchFamily="34" charset="0"/>
              </a:rPr>
              <a:t>Survey question answer options could lead to unclear data because certain answer options may be interpreted differently by respondents. For example, the answer option “somewhat agree” may represent different things to different subjects, and have its own meaning to each individual respondent</a:t>
            </a:r>
            <a:r>
              <a:rPr lang="en-US" dirty="0" smtClean="0">
                <a:latin typeface="Arial" panose="020B0604020202020204" pitchFamily="34" charset="0"/>
                <a:cs typeface="Arial" panose="020B0604020202020204" pitchFamily="34" charset="0"/>
              </a:rPr>
              <a:t>.</a:t>
            </a:r>
            <a:endParaRPr lang="en-US" dirty="0" smtClean="0">
              <a:latin typeface="Arial" panose="020B0604020202020204" pitchFamily="34" charset="0"/>
              <a:cs typeface="Arial" panose="020B0604020202020204" pitchFamily="34" charset="0"/>
            </a:endParaRPr>
          </a:p>
        </p:txBody>
      </p:sp>
      <p:pic>
        <p:nvPicPr>
          <p:cNvPr id="2050" name="Picture 2" descr="Image result for mobile surveys"/>
          <p:cNvPicPr>
            <a:picLocks noChangeAspect="1" noChangeArrowheads="1"/>
          </p:cNvPicPr>
          <p:nvPr/>
        </p:nvPicPr>
        <p:blipFill rotWithShape="1">
          <a:blip r:embed="rId3">
            <a:extLst>
              <a:ext uri="{28A0092B-C50C-407E-A947-70E740481C1C}">
                <a14:useLocalDpi xmlns:a14="http://schemas.microsoft.com/office/drawing/2010/main" val="0"/>
              </a:ext>
            </a:extLst>
          </a:blip>
          <a:srcRect l="11670" r="11936"/>
          <a:stretch/>
        </p:blipFill>
        <p:spPr bwMode="auto">
          <a:xfrm>
            <a:off x="6876256" y="1078978"/>
            <a:ext cx="1944216" cy="18484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mobile survey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3047855"/>
            <a:ext cx="1944216" cy="3549498"/>
          </a:xfrm>
          <a:prstGeom prst="rect">
            <a:avLst/>
          </a:prstGeom>
          <a:noFill/>
          <a:extLst>
            <a:ext uri="{909E8E84-426E-40DD-AFC4-6F175D3DCCD1}">
              <a14:hiddenFill xmlns:a14="http://schemas.microsoft.com/office/drawing/2010/main">
                <a:solidFill>
                  <a:srgbClr val="FFFFFF"/>
                </a:solidFill>
              </a14:hiddenFill>
            </a:ext>
          </a:extLst>
        </p:spPr>
      </p:pic>
      <p:sp>
        <p:nvSpPr>
          <p:cNvPr id="7"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120803586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624736" cy="5755422"/>
          </a:xfrm>
          <a:prstGeom prst="rect">
            <a:avLst/>
          </a:prstGeom>
        </p:spPr>
        <p:txBody>
          <a:bodyPr wrap="square">
            <a:spAutoFit/>
          </a:bodyPr>
          <a:lstStyle/>
          <a:p>
            <a:pPr>
              <a:buClr>
                <a:srgbClr val="00B050"/>
              </a:buClr>
            </a:pPr>
            <a:r>
              <a:rPr lang="en-US" sz="1600" b="1" dirty="0" smtClean="0">
                <a:latin typeface="Arial" panose="020B0604020202020204" pitchFamily="34" charset="0"/>
                <a:cs typeface="Arial" panose="020B0604020202020204" pitchFamily="34" charset="0"/>
              </a:rPr>
              <a:t>Online Communities</a:t>
            </a:r>
          </a:p>
          <a:p>
            <a:pPr marL="360363" indent="-360363">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Market Research Online Communities (MROCs) are a relatively new technique for gathering real-time, qualitative market research insights. It typically consists of a closed network of like-minded respondents taking part in a series of conversations and structured exercises around a given topic</a:t>
            </a:r>
            <a:r>
              <a:rPr lang="en-US" sz="1600" dirty="0" smtClean="0">
                <a:latin typeface="Arial" panose="020B0604020202020204" pitchFamily="34" charset="0"/>
                <a:cs typeface="Arial" panose="020B0604020202020204" pitchFamily="34" charset="0"/>
              </a:rPr>
              <a:t>.</a:t>
            </a: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Communities </a:t>
            </a:r>
            <a:r>
              <a:rPr lang="en-US" sz="1600" dirty="0">
                <a:latin typeface="Arial" panose="020B0604020202020204" pitchFamily="34" charset="0"/>
                <a:cs typeface="Arial" panose="020B0604020202020204" pitchFamily="34" charset="0"/>
              </a:rPr>
              <a:t>is </a:t>
            </a:r>
            <a:r>
              <a:rPr lang="en-US" sz="1600" dirty="0" err="1">
                <a:latin typeface="Arial" panose="020B0604020202020204" pitchFamily="34" charset="0"/>
                <a:cs typeface="Arial" panose="020B0604020202020204" pitchFamily="34" charset="0"/>
              </a:rPr>
              <a:t>centred</a:t>
            </a:r>
            <a:r>
              <a:rPr lang="en-US" sz="1600" dirty="0">
                <a:latin typeface="Arial" panose="020B0604020202020204" pitchFamily="34" charset="0"/>
                <a:cs typeface="Arial" panose="020B0604020202020204" pitchFamily="34" charset="0"/>
              </a:rPr>
              <a:t> on a series of discussion topics that follow much the same format as any other discussion thread that takes place </a:t>
            </a:r>
            <a:r>
              <a:rPr lang="en-US" sz="1600" dirty="0" smtClean="0">
                <a:latin typeface="Arial" panose="020B0604020202020204" pitchFamily="34" charset="0"/>
                <a:cs typeface="Arial" panose="020B0604020202020204" pitchFamily="34" charset="0"/>
              </a:rPr>
              <a:t>online. Online </a:t>
            </a:r>
            <a:r>
              <a:rPr lang="en-US" sz="1600" dirty="0">
                <a:latin typeface="Arial" panose="020B0604020202020204" pitchFamily="34" charset="0"/>
                <a:cs typeface="Arial" panose="020B0604020202020204" pitchFamily="34" charset="0"/>
              </a:rPr>
              <a:t>research communities such as MROCs are, however, different from bulletin board or online focus group discussions in that they:</a:t>
            </a:r>
          </a:p>
          <a:p>
            <a:pPr>
              <a:buClr>
                <a:srgbClr val="00B050"/>
              </a:buClr>
            </a:pPr>
            <a:r>
              <a:rPr lang="en-US" sz="1600" b="1" dirty="0" smtClean="0">
                <a:latin typeface="Arial" panose="020B0604020202020204" pitchFamily="34" charset="0"/>
                <a:cs typeface="Arial" panose="020B0604020202020204" pitchFamily="34" charset="0"/>
              </a:rPr>
              <a:t>Benefits of Inline Community Research</a:t>
            </a:r>
            <a:endParaRPr lang="en-US" sz="1600" b="1" dirty="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Tend to take place over a much longer period of time (usually measured in months and years, rather than days and weeks)</a:t>
            </a:r>
          </a:p>
          <a:p>
            <a:pPr marL="360363" indent="-360363">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Allow respondents to spontaneously contribute their own content on the community topic, whether in the form of discussions, blog entries, video journals or other </a:t>
            </a:r>
            <a:r>
              <a:rPr lang="en-US" sz="1600" dirty="0" smtClean="0">
                <a:latin typeface="Arial" panose="020B0604020202020204" pitchFamily="34" charset="0"/>
                <a:cs typeface="Arial" panose="020B0604020202020204" pitchFamily="34" charset="0"/>
              </a:rPr>
              <a:t>multimedia.</a:t>
            </a: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Are </a:t>
            </a:r>
            <a:r>
              <a:rPr lang="en-US" sz="1600" dirty="0">
                <a:latin typeface="Arial" panose="020B0604020202020204" pitchFamily="34" charset="0"/>
                <a:cs typeface="Arial" panose="020B0604020202020204" pitchFamily="34" charset="0"/>
              </a:rPr>
              <a:t>well-suited to gathering ad-hoc ‘quick dip’ insights from the market at relatively short </a:t>
            </a:r>
            <a:r>
              <a:rPr lang="en-US" sz="1600" dirty="0" smtClean="0">
                <a:latin typeface="Arial" panose="020B0604020202020204" pitchFamily="34" charset="0"/>
                <a:cs typeface="Arial" panose="020B0604020202020204" pitchFamily="34" charset="0"/>
              </a:rPr>
              <a:t>notice.</a:t>
            </a: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Straw </a:t>
            </a:r>
            <a:r>
              <a:rPr lang="en-US" sz="1600" dirty="0">
                <a:latin typeface="Arial" panose="020B0604020202020204" pitchFamily="34" charset="0"/>
                <a:cs typeface="Arial" panose="020B0604020202020204" pitchFamily="34" charset="0"/>
              </a:rPr>
              <a:t>polls and discussion topics can be swiftly asked of the community. </a:t>
            </a:r>
            <a:endParaRPr lang="en-US" sz="1600" dirty="0" smtClean="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They gather </a:t>
            </a:r>
            <a:r>
              <a:rPr lang="en-US" sz="1600" dirty="0">
                <a:latin typeface="Arial" panose="020B0604020202020204" pitchFamily="34" charset="0"/>
                <a:cs typeface="Arial" panose="020B0604020202020204" pitchFamily="34" charset="0"/>
              </a:rPr>
              <a:t>more in-depth and reflective insight compared to shorter-term qualitative research techniques</a:t>
            </a:r>
            <a:r>
              <a:rPr lang="en-US" sz="1600" dirty="0" smtClean="0">
                <a:latin typeface="Arial" panose="020B0604020202020204" pitchFamily="34" charset="0"/>
                <a:cs typeface="Arial" panose="020B0604020202020204" pitchFamily="34" charset="0"/>
              </a:rPr>
              <a:t>.</a:t>
            </a:r>
            <a:endParaRPr lang="en-US" sz="1600" dirty="0" smtClean="0">
              <a:latin typeface="Arial" panose="020B0604020202020204" pitchFamily="34" charset="0"/>
              <a:cs typeface="Arial" panose="020B0604020202020204" pitchFamily="34" charset="0"/>
            </a:endParaRPr>
          </a:p>
        </p:txBody>
      </p:sp>
      <p:pic>
        <p:nvPicPr>
          <p:cNvPr id="5122" name="Picture 2" descr="Image result for online communities used for marketing"/>
          <p:cNvPicPr>
            <a:picLocks noChangeAspect="1" noChangeArrowheads="1"/>
          </p:cNvPicPr>
          <p:nvPr/>
        </p:nvPicPr>
        <p:blipFill rotWithShape="1">
          <a:blip r:embed="rId3">
            <a:extLst>
              <a:ext uri="{28A0092B-C50C-407E-A947-70E740481C1C}">
                <a14:useLocalDpi xmlns:a14="http://schemas.microsoft.com/office/drawing/2010/main" val="0"/>
              </a:ext>
            </a:extLst>
          </a:blip>
          <a:srcRect l="7783" r="9030" b="10307"/>
          <a:stretch/>
        </p:blipFill>
        <p:spPr bwMode="auto">
          <a:xfrm>
            <a:off x="6876256" y="1077511"/>
            <a:ext cx="1944216" cy="236871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online communities used for marketing"/>
          <p:cNvPicPr>
            <a:picLocks noChangeAspect="1" noChangeArrowheads="1"/>
          </p:cNvPicPr>
          <p:nvPr/>
        </p:nvPicPr>
        <p:blipFill rotWithShape="1">
          <a:blip r:embed="rId4">
            <a:extLst>
              <a:ext uri="{28A0092B-C50C-407E-A947-70E740481C1C}">
                <a14:useLocalDpi xmlns:a14="http://schemas.microsoft.com/office/drawing/2010/main" val="0"/>
              </a:ext>
            </a:extLst>
          </a:blip>
          <a:srcRect t="11111" b="11111"/>
          <a:stretch/>
        </p:blipFill>
        <p:spPr bwMode="auto">
          <a:xfrm>
            <a:off x="6876256" y="3645024"/>
            <a:ext cx="1944216" cy="1512168"/>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online communities used for marke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5321605"/>
            <a:ext cx="1939025" cy="128775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2935903608"/>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624736" cy="5509200"/>
          </a:xfrm>
          <a:prstGeom prst="rect">
            <a:avLst/>
          </a:prstGeom>
        </p:spPr>
        <p:txBody>
          <a:bodyPr wrap="square">
            <a:spAutoFit/>
          </a:bodyPr>
          <a:lstStyle/>
          <a:p>
            <a:pPr>
              <a:buClr>
                <a:srgbClr val="00B050"/>
              </a:buClr>
            </a:pPr>
            <a:r>
              <a:rPr lang="en-US" sz="1600" b="1" dirty="0" smtClean="0">
                <a:latin typeface="Arial" panose="020B0604020202020204" pitchFamily="34" charset="0"/>
                <a:cs typeface="Arial" panose="020B0604020202020204" pitchFamily="34" charset="0"/>
              </a:rPr>
              <a:t>Disadvantages of Inline Community Research</a:t>
            </a:r>
            <a:endParaRPr lang="en-US" sz="1600" b="1" dirty="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best online b2b communities tend to have modest membership numbers</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Incentives </a:t>
            </a:r>
            <a:r>
              <a:rPr lang="en-US" sz="1600" dirty="0">
                <a:latin typeface="Arial" panose="020B0604020202020204" pitchFamily="34" charset="0"/>
                <a:cs typeface="Arial" panose="020B0604020202020204" pitchFamily="34" charset="0"/>
              </a:rPr>
              <a:t>for taking part in the community must be thoroughly considered. Offering high monetary incentives often does not result in better or more feedback. Instead, members must be genuinely interested in the topic and “buy-into” the research process.</a:t>
            </a: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Expectations </a:t>
            </a:r>
            <a:r>
              <a:rPr lang="en-US" sz="1600" dirty="0">
                <a:latin typeface="Arial" panose="020B0604020202020204" pitchFamily="34" charset="0"/>
                <a:cs typeface="Arial" panose="020B0604020202020204" pitchFamily="34" charset="0"/>
              </a:rPr>
              <a:t>about what can be discussed within a shared environment must be managed. </a:t>
            </a:r>
            <a:endParaRPr lang="en-US" sz="1600" dirty="0" smtClean="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Re-recruitment </a:t>
            </a:r>
            <a:r>
              <a:rPr lang="en-US" sz="1600" dirty="0">
                <a:latin typeface="Arial" panose="020B0604020202020204" pitchFamily="34" charset="0"/>
                <a:cs typeface="Arial" panose="020B0604020202020204" pitchFamily="34" charset="0"/>
              </a:rPr>
              <a:t>and replenishment of community members is both necessary and healthy. </a:t>
            </a:r>
            <a:r>
              <a:rPr lang="en-US" sz="1600" dirty="0" smtClean="0">
                <a:latin typeface="Arial" panose="020B0604020202020204" pitchFamily="34" charset="0"/>
                <a:cs typeface="Arial" panose="020B0604020202020204" pitchFamily="34" charset="0"/>
              </a:rPr>
              <a:t>Companies </a:t>
            </a:r>
            <a:r>
              <a:rPr lang="en-US" sz="1600" dirty="0">
                <a:latin typeface="Arial" panose="020B0604020202020204" pitchFamily="34" charset="0"/>
                <a:cs typeface="Arial" panose="020B0604020202020204" pitchFamily="34" charset="0"/>
              </a:rPr>
              <a:t>cannot expect that all business decision-makers will be able to commit fully to long-term research exercises. Under these circumstances, we will plan for periodic replacement and top-up of new community members.</a:t>
            </a:r>
          </a:p>
          <a:p>
            <a:pPr marL="360363" indent="-360363">
              <a:buClr>
                <a:srgbClr val="00B050"/>
              </a:buClr>
              <a:buFont typeface="Wingdings 3" panose="05040102010807070707" pitchFamily="18" charset="2"/>
              <a:buChar char=""/>
            </a:pPr>
            <a:r>
              <a:rPr lang="en-US" sz="1600" dirty="0" smtClean="0">
                <a:latin typeface="Arial" panose="020B0604020202020204" pitchFamily="34" charset="0"/>
                <a:cs typeface="Arial" panose="020B0604020202020204" pitchFamily="34" charset="0"/>
              </a:rPr>
              <a:t>A </a:t>
            </a:r>
            <a:r>
              <a:rPr lang="en-US" sz="1600" dirty="0">
                <a:latin typeface="Arial" panose="020B0604020202020204" pitchFamily="34" charset="0"/>
                <a:cs typeface="Arial" panose="020B0604020202020204" pitchFamily="34" charset="0"/>
              </a:rPr>
              <a:t>good b2b market research online community should be based upon listening and asking in equal measure. For business respondents to feel that the MROC technique is genuinely different, they must be given the latitude to contribute their own discussions</a:t>
            </a:r>
            <a:r>
              <a:rPr lang="en-US" sz="1600" dirty="0" smtClean="0">
                <a:latin typeface="Arial" panose="020B0604020202020204" pitchFamily="34" charset="0"/>
                <a:cs typeface="Arial" panose="020B0604020202020204" pitchFamily="34" charset="0"/>
              </a:rPr>
              <a:t>.</a:t>
            </a:r>
          </a:p>
          <a:p>
            <a:pPr marL="360363" indent="-342900">
              <a:buClr>
                <a:srgbClr val="00B050"/>
              </a:buClr>
              <a:buFont typeface="Wingdings 3" panose="05040102010807070707" pitchFamily="18" charset="2"/>
              <a:buChar char=""/>
            </a:pPr>
            <a:r>
              <a:rPr lang="en-GB" sz="1600" b="1" dirty="0" smtClean="0">
                <a:solidFill>
                  <a:srgbClr val="FF0000"/>
                </a:solidFill>
                <a:latin typeface="Arial" panose="020B0604020202020204" pitchFamily="34" charset="0"/>
                <a:cs typeface="Arial" panose="020B0604020202020204" pitchFamily="34" charset="0"/>
              </a:rPr>
              <a:t>P5.4 </a:t>
            </a:r>
            <a:r>
              <a:rPr lang="en-GB" sz="1600" b="1" dirty="0">
                <a:solidFill>
                  <a:srgbClr val="FF0000"/>
                </a:solidFill>
                <a:latin typeface="Arial" panose="020B0604020202020204" pitchFamily="34" charset="0"/>
                <a:cs typeface="Arial" panose="020B0604020202020204" pitchFamily="34" charset="0"/>
              </a:rPr>
              <a:t>– Task </a:t>
            </a:r>
            <a:r>
              <a:rPr lang="en-GB" sz="1600" b="1" dirty="0" smtClean="0">
                <a:solidFill>
                  <a:srgbClr val="FF0000"/>
                </a:solidFill>
                <a:latin typeface="Arial" panose="020B0604020202020204" pitchFamily="34" charset="0"/>
                <a:cs typeface="Arial" panose="020B0604020202020204" pitchFamily="34" charset="0"/>
              </a:rPr>
              <a:t>08 </a:t>
            </a:r>
            <a:r>
              <a:rPr lang="en-GB" sz="1600" b="1" dirty="0">
                <a:solidFill>
                  <a:srgbClr val="FF0000"/>
                </a:solidFill>
                <a:latin typeface="Arial" panose="020B0604020202020204" pitchFamily="34" charset="0"/>
                <a:cs typeface="Arial" panose="020B0604020202020204" pitchFamily="34" charset="0"/>
              </a:rPr>
              <a:t>– </a:t>
            </a:r>
            <a:r>
              <a:rPr lang="en-GB" sz="1600" dirty="0">
                <a:solidFill>
                  <a:srgbClr val="FF0000"/>
                </a:solidFill>
                <a:latin typeface="Arial" panose="020B0604020202020204" pitchFamily="34" charset="0"/>
                <a:cs typeface="Arial" panose="020B0604020202020204" pitchFamily="34" charset="0"/>
              </a:rPr>
              <a:t>Describe </a:t>
            </a:r>
            <a:r>
              <a:rPr lang="en-GB" sz="1600" dirty="0" smtClean="0">
                <a:solidFill>
                  <a:srgbClr val="FF0000"/>
                </a:solidFill>
                <a:latin typeface="Arial" panose="020B0604020202020204" pitchFamily="34" charset="0"/>
                <a:cs typeface="Arial" panose="020B0604020202020204" pitchFamily="34" charset="0"/>
              </a:rPr>
              <a:t>and explain how online marketing methods </a:t>
            </a:r>
            <a:r>
              <a:rPr lang="en-GB" sz="1600" dirty="0">
                <a:solidFill>
                  <a:srgbClr val="FF0000"/>
                </a:solidFill>
                <a:latin typeface="Arial" panose="020B0604020202020204" pitchFamily="34" charset="0"/>
                <a:cs typeface="Arial" panose="020B0604020202020204" pitchFamily="34" charset="0"/>
              </a:rPr>
              <a:t>are used as part of a Marketing Plan.</a:t>
            </a:r>
            <a:endParaRPr lang="en-GB" sz="1600" b="1" dirty="0">
              <a:solidFill>
                <a:srgbClr val="FF0000"/>
              </a:solidFill>
              <a:latin typeface="Arial" panose="020B0604020202020204" pitchFamily="34" charset="0"/>
              <a:cs typeface="Arial" panose="020B0604020202020204" pitchFamily="34" charset="0"/>
            </a:endParaRPr>
          </a:p>
          <a:p>
            <a:pPr marL="360363" indent="-342900">
              <a:buClr>
                <a:srgbClr val="00B050"/>
              </a:buClr>
              <a:buFont typeface="Wingdings 3" panose="05040102010807070707" pitchFamily="18" charset="2"/>
              <a:buChar char=""/>
            </a:pPr>
            <a:r>
              <a:rPr lang="en-GB" sz="1600" b="1" dirty="0" smtClean="0">
                <a:solidFill>
                  <a:srgbClr val="FF0000"/>
                </a:solidFill>
                <a:latin typeface="Arial" panose="020B0604020202020204" pitchFamily="34" charset="0"/>
                <a:cs typeface="Arial" panose="020B0604020202020204" pitchFamily="34" charset="0"/>
              </a:rPr>
              <a:t>P5.4 </a:t>
            </a:r>
            <a:r>
              <a:rPr lang="en-GB" sz="1600" b="1" dirty="0">
                <a:solidFill>
                  <a:srgbClr val="FF0000"/>
                </a:solidFill>
                <a:latin typeface="Arial" panose="020B0604020202020204" pitchFamily="34" charset="0"/>
                <a:cs typeface="Arial" panose="020B0604020202020204" pitchFamily="34" charset="0"/>
              </a:rPr>
              <a:t>– Task </a:t>
            </a:r>
            <a:r>
              <a:rPr lang="en-GB" sz="1600" b="1" dirty="0" smtClean="0">
                <a:solidFill>
                  <a:srgbClr val="FF0000"/>
                </a:solidFill>
                <a:latin typeface="Arial" panose="020B0604020202020204" pitchFamily="34" charset="0"/>
                <a:cs typeface="Arial" panose="020B0604020202020204" pitchFamily="34" charset="0"/>
              </a:rPr>
              <a:t>09 </a:t>
            </a:r>
            <a:r>
              <a:rPr lang="en-GB" sz="1600" dirty="0">
                <a:solidFill>
                  <a:srgbClr val="FF0000"/>
                </a:solidFill>
                <a:latin typeface="Arial" panose="020B0604020202020204" pitchFamily="34" charset="0"/>
                <a:cs typeface="Arial" panose="020B0604020202020204" pitchFamily="34" charset="0"/>
              </a:rPr>
              <a:t>– For your chosen company describe the how it can use the </a:t>
            </a:r>
            <a:r>
              <a:rPr lang="en-GB" sz="1600" dirty="0" smtClean="0">
                <a:solidFill>
                  <a:srgbClr val="FF0000"/>
                </a:solidFill>
                <a:latin typeface="Arial" panose="020B0604020202020204" pitchFamily="34" charset="0"/>
                <a:cs typeface="Arial" panose="020B0604020202020204" pitchFamily="34" charset="0"/>
              </a:rPr>
              <a:t>online marketing methods to gain product information.</a:t>
            </a:r>
            <a:endParaRPr lang="en-US" sz="1600" dirty="0" smtClean="0">
              <a:latin typeface="Arial" panose="020B0604020202020204" pitchFamily="34" charset="0"/>
              <a:cs typeface="Arial" panose="020B0604020202020204" pitchFamily="34" charset="0"/>
            </a:endParaRPr>
          </a:p>
        </p:txBody>
      </p:sp>
      <p:pic>
        <p:nvPicPr>
          <p:cNvPr id="4" name="Picture 2" descr="Image result for online communities used for marketing"/>
          <p:cNvPicPr>
            <a:picLocks noChangeAspect="1" noChangeArrowheads="1"/>
          </p:cNvPicPr>
          <p:nvPr/>
        </p:nvPicPr>
        <p:blipFill rotWithShape="1">
          <a:blip r:embed="rId3">
            <a:extLst>
              <a:ext uri="{28A0092B-C50C-407E-A947-70E740481C1C}">
                <a14:useLocalDpi xmlns:a14="http://schemas.microsoft.com/office/drawing/2010/main" val="0"/>
              </a:ext>
            </a:extLst>
          </a:blip>
          <a:srcRect l="7783" r="9030" b="10307"/>
          <a:stretch/>
        </p:blipFill>
        <p:spPr bwMode="auto">
          <a:xfrm>
            <a:off x="6876256" y="1077511"/>
            <a:ext cx="1944216" cy="23687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online communities used for marketing"/>
          <p:cNvPicPr>
            <a:picLocks noChangeAspect="1" noChangeArrowheads="1"/>
          </p:cNvPicPr>
          <p:nvPr/>
        </p:nvPicPr>
        <p:blipFill rotWithShape="1">
          <a:blip r:embed="rId4">
            <a:extLst>
              <a:ext uri="{28A0092B-C50C-407E-A947-70E740481C1C}">
                <a14:useLocalDpi xmlns:a14="http://schemas.microsoft.com/office/drawing/2010/main" val="0"/>
              </a:ext>
            </a:extLst>
          </a:blip>
          <a:srcRect t="11111" b="11111"/>
          <a:stretch/>
        </p:blipFill>
        <p:spPr bwMode="auto">
          <a:xfrm>
            <a:off x="6876256" y="3645024"/>
            <a:ext cx="1944216" cy="151216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online communities used for marke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5321605"/>
            <a:ext cx="1939025" cy="128775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p:cNvSpPr>
            <a:spLocks noGrp="1"/>
          </p:cNvSpPr>
          <p:nvPr>
            <p:ph type="title"/>
          </p:nvPr>
        </p:nvSpPr>
        <p:spPr>
          <a:xfrm>
            <a:off x="70266" y="72008"/>
            <a:ext cx="8859452" cy="548680"/>
          </a:xfrm>
        </p:spPr>
        <p:txBody>
          <a:bodyPr>
            <a:noAutofit/>
          </a:bodyPr>
          <a:lstStyle/>
          <a:p>
            <a:r>
              <a:rPr lang="en-US" sz="2900" dirty="0" smtClean="0"/>
              <a:t>P5.4 – Technology Based Market Research </a:t>
            </a:r>
            <a:endParaRPr lang="en-US" sz="2900" dirty="0"/>
          </a:p>
        </p:txBody>
      </p:sp>
    </p:spTree>
    <p:extLst>
      <p:ext uri="{BB962C8B-B14F-4D97-AF65-F5344CB8AC3E}">
        <p14:creationId xmlns:p14="http://schemas.microsoft.com/office/powerpoint/2010/main" val="1771498911"/>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44624"/>
            <a:ext cx="7704856" cy="576064"/>
          </a:xfrm>
        </p:spPr>
        <p:txBody>
          <a:bodyPr>
            <a:noAutofit/>
          </a:bodyPr>
          <a:lstStyle/>
          <a:p>
            <a:r>
              <a:rPr lang="en-GB" sz="3600" dirty="0" smtClean="0"/>
              <a:t>5.5 – Non-Probability Sampling</a:t>
            </a:r>
            <a:endParaRPr lang="en-GB" sz="3600" b="1" dirty="0" smtClean="0"/>
          </a:p>
        </p:txBody>
      </p:sp>
      <p:sp>
        <p:nvSpPr>
          <p:cNvPr id="34" name="Rectangle 33"/>
          <p:cNvSpPr/>
          <p:nvPr/>
        </p:nvSpPr>
        <p:spPr>
          <a:xfrm>
            <a:off x="251520" y="1052736"/>
            <a:ext cx="6480720" cy="5392245"/>
          </a:xfrm>
          <a:prstGeom prst="rect">
            <a:avLst/>
          </a:prstGeom>
        </p:spPr>
        <p:txBody>
          <a:bodyPr wrap="square">
            <a:spAutoFit/>
          </a:bodyPr>
          <a:lstStyle/>
          <a:p>
            <a:pPr>
              <a:buClr>
                <a:srgbClr val="00B050"/>
              </a:buClr>
            </a:pPr>
            <a:r>
              <a:rPr lang="en-US" sz="1640" b="1" dirty="0" smtClean="0">
                <a:latin typeface="Arial" panose="020B0604020202020204" pitchFamily="34" charset="0"/>
                <a:cs typeface="Arial" panose="020B0604020202020204" pitchFamily="34" charset="0"/>
              </a:rPr>
              <a:t>Samples</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When deciding who to ask to fill in a questionnaire or who to interview, a sample would have to be selected as it would be too expensive and impractical to try to include all the relevant population. This could be:</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A </a:t>
            </a:r>
            <a:r>
              <a:rPr lang="en-US" sz="1640" b="1" dirty="0" smtClean="0">
                <a:solidFill>
                  <a:srgbClr val="FF0000"/>
                </a:solidFill>
                <a:latin typeface="Arial" panose="020B0604020202020204" pitchFamily="34" charset="0"/>
                <a:cs typeface="Arial" panose="020B0604020202020204" pitchFamily="34" charset="0"/>
              </a:rPr>
              <a:t>random sample. </a:t>
            </a:r>
            <a:r>
              <a:rPr lang="en-US" sz="1640" dirty="0" smtClean="0">
                <a:latin typeface="Arial" panose="020B0604020202020204" pitchFamily="34" charset="0"/>
                <a:cs typeface="Arial" panose="020B0604020202020204" pitchFamily="34" charset="0"/>
              </a:rPr>
              <a:t>This means that every member of the population has an even chance of being selected. People are selected at random (often by computer), e.g. every 100</a:t>
            </a:r>
            <a:r>
              <a:rPr lang="en-US" sz="1640" baseline="30000" dirty="0" smtClean="0">
                <a:latin typeface="Arial" panose="020B0604020202020204" pitchFamily="34" charset="0"/>
                <a:cs typeface="Arial" panose="020B0604020202020204" pitchFamily="34" charset="0"/>
              </a:rPr>
              <a:t>th</a:t>
            </a:r>
            <a:r>
              <a:rPr lang="en-US" sz="1640" dirty="0" smtClean="0">
                <a:latin typeface="Arial" panose="020B0604020202020204" pitchFamily="34" charset="0"/>
                <a:cs typeface="Arial" panose="020B0604020202020204" pitchFamily="34" charset="0"/>
              </a:rPr>
              <a:t> name in a telephone directory. The advantage is that everyone has an even chance of being picked, but not everyone in the population may be a consumer of the particular product being investigated.</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A </a:t>
            </a:r>
            <a:r>
              <a:rPr lang="en-US" sz="1640" b="1" dirty="0" smtClean="0">
                <a:solidFill>
                  <a:srgbClr val="FF0000"/>
                </a:solidFill>
                <a:latin typeface="Arial" panose="020B0604020202020204" pitchFamily="34" charset="0"/>
                <a:cs typeface="Arial" panose="020B0604020202020204" pitchFamily="34" charset="0"/>
              </a:rPr>
              <a:t>quota sample.</a:t>
            </a:r>
            <a:r>
              <a:rPr lang="en-US" sz="1640" dirty="0" smtClean="0">
                <a:latin typeface="Arial" panose="020B0604020202020204" pitchFamily="34" charset="0"/>
                <a:cs typeface="Arial" panose="020B0604020202020204" pitchFamily="34" charset="0"/>
              </a:rPr>
              <a:t> This is when people are selected on a basis of certain characteristics, e.g. age, gender or income. Researchers are given a quota. If they are carrying out street interviews, the researchers can choose who to interview providing they ask a certain number of people with certain characteristics, e.g. they may be required to interview 20 people from the age group of 10-25, 30 people from the age group of 26-45, and 20 people from the age group of 46-60.</a:t>
            </a:r>
          </a:p>
          <a:p>
            <a:pPr marL="280988" indent="-280988">
              <a:buClr>
                <a:srgbClr val="00B050"/>
              </a:buClr>
              <a:buFont typeface="Wingdings 3" panose="05040102010807070707" pitchFamily="18" charset="2"/>
              <a:buChar char=""/>
            </a:pPr>
            <a:r>
              <a:rPr lang="en-US" sz="1640" dirty="0" smtClean="0">
                <a:latin typeface="Arial" panose="020B0604020202020204" pitchFamily="34" charset="0"/>
                <a:cs typeface="Arial" panose="020B0604020202020204" pitchFamily="34" charset="0"/>
              </a:rPr>
              <a:t>The researchers can then find out the views of these specific groups.</a:t>
            </a:r>
            <a:endParaRPr lang="en-US" sz="1640" dirty="0">
              <a:latin typeface="Arial" panose="020B0604020202020204" pitchFamily="34" charset="0"/>
              <a:cs typeface="Arial" panose="020B0604020202020204" pitchFamily="34" charset="0"/>
            </a:endParaRPr>
          </a:p>
        </p:txBody>
      </p:sp>
      <p:pic>
        <p:nvPicPr>
          <p:cNvPr id="5122" name="Picture 2" descr="https://upload.wikimedia.org/wikipedia/commons/b/bf/Simple_random_samplin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1184688"/>
            <a:ext cx="2016224" cy="1552949"/>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4" name="Picture 4" descr="http://lh4.ggpht.com/-mQ34pXzyRsY/Tja3wmtf7hI/AAAAAAAAAxQ/K-5z3bfp138/image_thumb%25255B3%25255D.png?imgmax=80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9683" y="2869589"/>
            <a:ext cx="2040789" cy="775435"/>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126" name="Picture 6" descr="http://image.slidesharecdn.com/week3sampling2-130212224827-phpapp01/95/probability-sampling-techniques-30-638.jpg?cb=1360709354"/>
          <p:cNvPicPr>
            <a:picLocks noChangeAspect="1" noChangeArrowheads="1"/>
          </p:cNvPicPr>
          <p:nvPr/>
        </p:nvPicPr>
        <p:blipFill rotWithShape="1">
          <a:blip r:embed="rId5">
            <a:extLst>
              <a:ext uri="{28A0092B-C50C-407E-A947-70E740481C1C}">
                <a14:useLocalDpi xmlns:a14="http://schemas.microsoft.com/office/drawing/2010/main" val="0"/>
              </a:ext>
            </a:extLst>
          </a:blip>
          <a:srcRect l="31202" t="16341" r="5997" b="7083"/>
          <a:stretch/>
        </p:blipFill>
        <p:spPr bwMode="auto">
          <a:xfrm>
            <a:off x="6804248" y="3945284"/>
            <a:ext cx="2016224" cy="1787972"/>
          </a:xfrm>
          <a:prstGeom prst="rect">
            <a:avLst/>
          </a:prstGeom>
          <a:noFill/>
          <a:effectLst>
            <a:outerShdw blurRad="101600" dist="38100" dir="2700000" sx="102000" sy="102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990141"/>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147" y="1052736"/>
            <a:ext cx="6625109" cy="5616575"/>
          </a:xfrm>
        </p:spPr>
        <p:txBody>
          <a:bodyPr>
            <a:noAutofit/>
          </a:bodyPr>
          <a:lstStyle/>
          <a:p>
            <a:pPr marL="342900" indent="-342900">
              <a:buClr>
                <a:srgbClr val="00B050"/>
              </a:buClr>
              <a:buSzPct val="82000"/>
            </a:pPr>
            <a:r>
              <a:rPr lang="en-GB" sz="1800" b="1" dirty="0" smtClean="0">
                <a:latin typeface="Arial" panose="020B0604020202020204" pitchFamily="34" charset="0"/>
                <a:cs typeface="Arial" panose="020B0604020202020204" pitchFamily="34" charset="0"/>
              </a:rPr>
              <a:t>Sampling Method - </a:t>
            </a:r>
            <a:r>
              <a:rPr lang="en-GB" sz="1800" dirty="0" smtClean="0">
                <a:latin typeface="Arial" panose="020B0604020202020204" pitchFamily="34" charset="0"/>
                <a:cs typeface="Arial" panose="020B0604020202020204" pitchFamily="34" charset="0"/>
              </a:rPr>
              <a:t>Before you can gain feedback for your proposal you need to specify a sampling method. This will detail how you will conduct your research, the size of your sample and the frequency.</a:t>
            </a:r>
          </a:p>
          <a:p>
            <a:pPr marL="342900" indent="-342900">
              <a:buClr>
                <a:srgbClr val="00B050"/>
              </a:buClr>
              <a:buSzPct val="82000"/>
            </a:pPr>
            <a:r>
              <a:rPr lang="en-GB" sz="1800" b="1" dirty="0" smtClean="0">
                <a:latin typeface="Arial" panose="020B0604020202020204" pitchFamily="34" charset="0"/>
                <a:cs typeface="Arial" panose="020B0604020202020204" pitchFamily="34" charset="0"/>
              </a:rPr>
              <a:t>Sample size and method - </a:t>
            </a:r>
            <a:r>
              <a:rPr lang="en-GB" sz="1800" dirty="0" smtClean="0">
                <a:latin typeface="Arial" panose="020B0604020202020204" pitchFamily="34" charset="0"/>
                <a:cs typeface="Arial" panose="020B0604020202020204" pitchFamily="34" charset="0"/>
              </a:rPr>
              <a:t>The size of the sample you use to collect data from is important as it should give a true reflection of the overall feelings, beliefs and traits of your target audience.  A size too small could lead to erroneous results leading to either ineffective or incorrect conclusions. There are many different ways to decide on a sample.</a:t>
            </a:r>
          </a:p>
          <a:p>
            <a:pPr marL="342900" indent="-342900">
              <a:buClr>
                <a:srgbClr val="00B050"/>
              </a:buClr>
              <a:buSzPct val="82000"/>
            </a:pPr>
            <a:r>
              <a:rPr lang="en-GB" sz="1800" b="1" dirty="0" smtClean="0">
                <a:latin typeface="Arial" panose="020B0604020202020204" pitchFamily="34" charset="0"/>
                <a:cs typeface="Arial" panose="020B0604020202020204" pitchFamily="34" charset="0"/>
              </a:rPr>
              <a:t>Frequency - </a:t>
            </a:r>
            <a:r>
              <a:rPr lang="en-GB" sz="1800" dirty="0" smtClean="0">
                <a:latin typeface="Arial" panose="020B0604020202020204" pitchFamily="34" charset="0"/>
                <a:cs typeface="Arial" panose="020B0604020202020204" pitchFamily="34" charset="0"/>
              </a:rPr>
              <a:t>When you perform your research can have a negative effect on the results.  Performing a data collection task just in the afternoon could give completely different results than the exact same collection task carried out in the morning.  It is important then that this is taken into consideration when performing the data collection.  It could be that it is performed at different times of the day, or just one.  Either way it is important you justify this decision in relation to your Game proposal.</a:t>
            </a:r>
          </a:p>
        </p:txBody>
      </p:sp>
      <p:sp>
        <p:nvSpPr>
          <p:cNvPr id="7" name="Title 1"/>
          <p:cNvSpPr>
            <a:spLocks noGrp="1"/>
          </p:cNvSpPr>
          <p:nvPr>
            <p:ph type="title"/>
          </p:nvPr>
        </p:nvSpPr>
        <p:spPr>
          <a:xfrm>
            <a:off x="107504" y="44624"/>
            <a:ext cx="7704856" cy="576064"/>
          </a:xfrm>
        </p:spPr>
        <p:txBody>
          <a:bodyPr>
            <a:noAutofit/>
          </a:bodyPr>
          <a:lstStyle/>
          <a:p>
            <a:r>
              <a:rPr lang="en-GB" sz="3600" dirty="0" smtClean="0"/>
              <a:t>5.5 – Non-Probability Sampling</a:t>
            </a:r>
            <a:endParaRPr lang="en-GB" sz="3600" b="1" dirty="0" smtClean="0"/>
          </a:p>
        </p:txBody>
      </p:sp>
      <p:pic>
        <p:nvPicPr>
          <p:cNvPr id="21506" name="Picture 2" descr="Image result for sampling method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125836"/>
            <a:ext cx="1944216" cy="1528154"/>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Image result for sampling methods"/>
          <p:cNvPicPr>
            <a:picLocks noChangeAspect="1" noChangeArrowheads="1"/>
          </p:cNvPicPr>
          <p:nvPr/>
        </p:nvPicPr>
        <p:blipFill rotWithShape="1">
          <a:blip r:embed="rId3">
            <a:extLst>
              <a:ext uri="{28A0092B-C50C-407E-A947-70E740481C1C}">
                <a14:useLocalDpi xmlns:a14="http://schemas.microsoft.com/office/drawing/2010/main" val="0"/>
              </a:ext>
            </a:extLst>
          </a:blip>
          <a:srcRect r="49602" b="50802"/>
          <a:stretch/>
        </p:blipFill>
        <p:spPr bwMode="auto">
          <a:xfrm>
            <a:off x="6876256" y="2792288"/>
            <a:ext cx="1944216" cy="1332344"/>
          </a:xfrm>
          <a:prstGeom prst="rect">
            <a:avLst/>
          </a:prstGeom>
          <a:noFill/>
          <a:extLst>
            <a:ext uri="{909E8E84-426E-40DD-AFC4-6F175D3DCCD1}">
              <a14:hiddenFill xmlns:a14="http://schemas.microsoft.com/office/drawing/2010/main">
                <a:solidFill>
                  <a:srgbClr val="FFFFFF"/>
                </a:solidFill>
              </a14:hiddenFill>
            </a:ext>
          </a:extLst>
        </p:spPr>
      </p:pic>
      <p:pic>
        <p:nvPicPr>
          <p:cNvPr id="21510" name="Picture 6" descr="Image result for sampling methods"/>
          <p:cNvPicPr>
            <a:picLocks noChangeAspect="1" noChangeArrowheads="1"/>
          </p:cNvPicPr>
          <p:nvPr/>
        </p:nvPicPr>
        <p:blipFill rotWithShape="1">
          <a:blip r:embed="rId3">
            <a:extLst>
              <a:ext uri="{28A0092B-C50C-407E-A947-70E740481C1C}">
                <a14:useLocalDpi xmlns:a14="http://schemas.microsoft.com/office/drawing/2010/main" val="0"/>
              </a:ext>
            </a:extLst>
          </a:blip>
          <a:srcRect l="50398"/>
          <a:stretch/>
        </p:blipFill>
        <p:spPr bwMode="auto">
          <a:xfrm>
            <a:off x="6876256" y="4262930"/>
            <a:ext cx="1944216" cy="2406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81053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1" y="1052736"/>
            <a:ext cx="8568952" cy="5616575"/>
          </a:xfrm>
        </p:spPr>
        <p:txBody>
          <a:bodyPr>
            <a:noAutofit/>
          </a:bodyPr>
          <a:lstStyle/>
          <a:p>
            <a:pPr marL="300037" indent="-285750">
              <a:buClr>
                <a:srgbClr val="00B050"/>
              </a:buClr>
              <a:buSzPct val="80000"/>
              <a:buFont typeface="Wingdings 3" panose="05040102010807070707" pitchFamily="18" charset="2"/>
              <a:buChar char=""/>
            </a:pPr>
            <a:r>
              <a:rPr lang="en-GB" sz="1600" b="1" dirty="0" smtClean="0">
                <a:latin typeface="Calibri" pitchFamily="34" charset="0"/>
                <a:cs typeface="Calibri" pitchFamily="34" charset="0"/>
              </a:rPr>
              <a:t>Cluster - </a:t>
            </a:r>
            <a:r>
              <a:rPr lang="en-GB" sz="1600" dirty="0" smtClean="0">
                <a:latin typeface="Calibri" pitchFamily="34" charset="0"/>
                <a:cs typeface="Calibri" pitchFamily="34" charset="0"/>
              </a:rPr>
              <a:t>Cluster sampling refers to the technique of grouping the sample together according to certain areas.  For example this could be achieved by selecting interviewees from certain areas only or certain time-periods only.</a:t>
            </a:r>
          </a:p>
          <a:p>
            <a:pPr marL="300037" indent="-285750">
              <a:buClr>
                <a:srgbClr val="00B050"/>
              </a:buClr>
              <a:buSzPct val="80000"/>
              <a:buFont typeface="Wingdings 3" panose="05040102010807070707" pitchFamily="18" charset="2"/>
              <a:buChar char=""/>
            </a:pPr>
            <a:r>
              <a:rPr lang="en-GB" sz="1600" dirty="0" smtClean="0">
                <a:latin typeface="Calibri" pitchFamily="34" charset="0"/>
                <a:cs typeface="Calibri" pitchFamily="34" charset="0"/>
              </a:rPr>
              <a:t>Cluster sampling is an example of 'two-stage sampling'.  In the first stage a sample of areas is chosen; in the second stage a sample of interviewees within those areas is selected.</a:t>
            </a:r>
          </a:p>
          <a:p>
            <a:pPr marL="300037" indent="-285750">
              <a:buClr>
                <a:srgbClr val="00B050"/>
              </a:buClr>
              <a:buSzPct val="80000"/>
              <a:buFont typeface="Wingdings 3" panose="05040102010807070707" pitchFamily="18" charset="2"/>
              <a:buChar char=""/>
            </a:pPr>
            <a:r>
              <a:rPr lang="en-GB" sz="1600" dirty="0" smtClean="0">
                <a:latin typeface="Calibri" pitchFamily="34" charset="0"/>
                <a:cs typeface="Calibri" pitchFamily="34" charset="0"/>
              </a:rPr>
              <a:t>For example you may decide to look at several different areas, like people aged between 14 and 18 at a certain place with varying time frames, for example morning, afternoon and evening.  You then choose a sample according to the data you wish to capture.</a:t>
            </a:r>
          </a:p>
          <a:p>
            <a:pPr marL="300037" indent="-285750">
              <a:buClr>
                <a:srgbClr val="00B050"/>
              </a:buClr>
              <a:buSzPct val="80000"/>
              <a:buFont typeface="Wingdings 3" panose="05040102010807070707" pitchFamily="18" charset="2"/>
              <a:buChar char=""/>
            </a:pPr>
            <a:r>
              <a:rPr lang="en-GB" sz="1600" dirty="0" smtClean="0">
                <a:latin typeface="Calibri" pitchFamily="34" charset="0"/>
                <a:cs typeface="Calibri" pitchFamily="34" charset="0"/>
              </a:rPr>
              <a:t> </a:t>
            </a:r>
            <a:r>
              <a:rPr lang="en-GB" sz="1600" b="1" dirty="0" smtClean="0">
                <a:latin typeface="Calibri" pitchFamily="34" charset="0"/>
                <a:cs typeface="Calibri" pitchFamily="34" charset="0"/>
              </a:rPr>
              <a:t>Random - </a:t>
            </a:r>
            <a:r>
              <a:rPr lang="en-GB" sz="1600" dirty="0" smtClean="0">
                <a:latin typeface="Calibri" pitchFamily="34" charset="0"/>
                <a:cs typeface="Calibri" pitchFamily="34" charset="0"/>
              </a:rPr>
              <a:t>A </a:t>
            </a:r>
            <a:r>
              <a:rPr lang="en-GB" sz="1600" dirty="0">
                <a:latin typeface="Calibri" pitchFamily="34" charset="0"/>
                <a:cs typeface="Calibri" pitchFamily="34" charset="0"/>
              </a:rPr>
              <a:t>random sample is one chosen by a method involving an unpredictable component. Random sampling can be used when each observation has an equal chance of being selected.  However the sample will usually not be completely representative of the population from which it was drawn </a:t>
            </a:r>
            <a:r>
              <a:rPr lang="en-GB" sz="1600" dirty="0" smtClean="0">
                <a:latin typeface="Calibri" pitchFamily="34" charset="0"/>
                <a:cs typeface="Calibri" pitchFamily="34" charset="0"/>
              </a:rPr>
              <a:t>- </a:t>
            </a:r>
            <a:r>
              <a:rPr lang="en-GB" sz="1600" dirty="0">
                <a:latin typeface="Calibri" pitchFamily="34" charset="0"/>
                <a:cs typeface="Calibri" pitchFamily="34" charset="0"/>
              </a:rPr>
              <a:t>this random variation in the results is known as sampling error.</a:t>
            </a:r>
          </a:p>
          <a:p>
            <a:pPr marL="300037" indent="-285750">
              <a:buClr>
                <a:srgbClr val="00B050"/>
              </a:buClr>
              <a:buSzPct val="80000"/>
              <a:buFont typeface="Wingdings 3" panose="05040102010807070707" pitchFamily="18" charset="2"/>
              <a:buChar char=""/>
            </a:pPr>
            <a:r>
              <a:rPr lang="en-GB" sz="1600" dirty="0">
                <a:latin typeface="Calibri" pitchFamily="34" charset="0"/>
                <a:cs typeface="Calibri" pitchFamily="34" charset="0"/>
              </a:rPr>
              <a:t>When trying to create completely random sample, elements could arise within the sample to stop it being random.  If you wanted to interview a random sample of people in the street and just picked people with no thought process – seemingly random, bias could arise.  Looking to see who makes eye contact, people who are smiling or attractive could all be subliminally chosen.</a:t>
            </a:r>
          </a:p>
          <a:p>
            <a:pPr marL="300037" indent="-285750">
              <a:buClr>
                <a:srgbClr val="00B050"/>
              </a:buClr>
              <a:buSzPct val="80000"/>
              <a:buFont typeface="Wingdings 3" panose="05040102010807070707" pitchFamily="18" charset="2"/>
              <a:buChar char=""/>
            </a:pPr>
            <a:r>
              <a:rPr lang="en-GB" sz="1600" dirty="0">
                <a:latin typeface="Calibri" pitchFamily="34" charset="0"/>
                <a:cs typeface="Calibri" pitchFamily="34" charset="0"/>
              </a:rPr>
              <a:t>There are many different methods of creating a random sample a couple of methods could be:</a:t>
            </a:r>
          </a:p>
          <a:p>
            <a:pPr marL="536575" lvl="2" indent="-266700">
              <a:buClr>
                <a:srgbClr val="00B050"/>
              </a:buClr>
              <a:buFont typeface="Arial" panose="020B0604020202020204" pitchFamily="34" charset="0"/>
              <a:buChar char="•"/>
            </a:pPr>
            <a:r>
              <a:rPr lang="en-GB" sz="1600" dirty="0">
                <a:latin typeface="Calibri" pitchFamily="34" charset="0"/>
                <a:cs typeface="Calibri" pitchFamily="34" charset="0"/>
              </a:rPr>
              <a:t>Numbering all the population and then picking numbers randomly.</a:t>
            </a:r>
          </a:p>
          <a:p>
            <a:pPr marL="536575" lvl="2" indent="-266700">
              <a:buClr>
                <a:srgbClr val="00B050"/>
              </a:buClr>
              <a:buFont typeface="Arial" panose="020B0604020202020204" pitchFamily="34" charset="0"/>
              <a:buChar char="•"/>
            </a:pPr>
            <a:r>
              <a:rPr lang="en-GB" sz="1600" dirty="0">
                <a:latin typeface="Calibri" pitchFamily="34" charset="0"/>
                <a:cs typeface="Calibri" pitchFamily="34" charset="0"/>
              </a:rPr>
              <a:t>Random postcode generator</a:t>
            </a:r>
            <a:r>
              <a:rPr lang="en-GB" sz="1600" dirty="0" smtClean="0">
                <a:latin typeface="Calibri" pitchFamily="34" charset="0"/>
                <a:cs typeface="Calibri" pitchFamily="34" charset="0"/>
              </a:rPr>
              <a:t>.</a:t>
            </a:r>
          </a:p>
          <a:p>
            <a:pPr marL="536575" lvl="2" indent="-266700">
              <a:buClr>
                <a:srgbClr val="00B050"/>
              </a:buClr>
              <a:buFont typeface="Arial" panose="020B0604020202020204" pitchFamily="34" charset="0"/>
              <a:buChar char="•"/>
            </a:pPr>
            <a:r>
              <a:rPr lang="en-GB" sz="1600" dirty="0" smtClean="0">
                <a:latin typeface="Calibri" pitchFamily="34" charset="0"/>
                <a:cs typeface="Calibri" pitchFamily="34" charset="0"/>
              </a:rPr>
              <a:t>Internet sample</a:t>
            </a:r>
            <a:endParaRPr lang="en-GB" sz="1600" dirty="0">
              <a:latin typeface="Calibri" pitchFamily="34" charset="0"/>
              <a:cs typeface="Calibri" pitchFamily="34" charset="0"/>
            </a:endParaRPr>
          </a:p>
        </p:txBody>
      </p:sp>
      <p:sp>
        <p:nvSpPr>
          <p:cNvPr id="7" name="Title 1"/>
          <p:cNvSpPr>
            <a:spLocks noGrp="1"/>
          </p:cNvSpPr>
          <p:nvPr>
            <p:ph type="title"/>
          </p:nvPr>
        </p:nvSpPr>
        <p:spPr>
          <a:xfrm>
            <a:off x="107504" y="44624"/>
            <a:ext cx="7704856" cy="576064"/>
          </a:xfrm>
        </p:spPr>
        <p:txBody>
          <a:bodyPr>
            <a:noAutofit/>
          </a:bodyPr>
          <a:lstStyle/>
          <a:p>
            <a:r>
              <a:rPr lang="en-GB" sz="3600" dirty="0" smtClean="0"/>
              <a:t>5.5 – Non-Probability Sampling</a:t>
            </a:r>
            <a:endParaRPr lang="en-GB" sz="3600" b="1" dirty="0" smtClean="0"/>
          </a:p>
        </p:txBody>
      </p:sp>
    </p:spTree>
    <p:extLst>
      <p:ext uri="{BB962C8B-B14F-4D97-AF65-F5344CB8AC3E}">
        <p14:creationId xmlns:p14="http://schemas.microsoft.com/office/powerpoint/2010/main" val="71678183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521" y="1052661"/>
            <a:ext cx="8568952" cy="5400675"/>
          </a:xfrm>
        </p:spPr>
        <p:txBody>
          <a:bodyPr>
            <a:noAutofit/>
          </a:bodyPr>
          <a:lstStyle/>
          <a:p>
            <a:pPr marL="266700" indent="-266700">
              <a:buClr>
                <a:srgbClr val="00B050"/>
              </a:buClr>
              <a:buSzPct val="85000"/>
            </a:pPr>
            <a:r>
              <a:rPr lang="en-GB" sz="1770" b="1" dirty="0" smtClean="0">
                <a:latin typeface="Calibri" pitchFamily="34" charset="0"/>
                <a:cs typeface="Calibri" pitchFamily="34" charset="0"/>
              </a:rPr>
              <a:t>Stratified - </a:t>
            </a:r>
            <a:r>
              <a:rPr lang="en-GB" sz="1770" dirty="0" smtClean="0">
                <a:latin typeface="Calibri" pitchFamily="34" charset="0"/>
                <a:cs typeface="Calibri" pitchFamily="34" charset="0"/>
              </a:rPr>
              <a:t>When sub-populations vary considerably, it is advantageous to sample each subpopulation (stratum) independently. </a:t>
            </a:r>
          </a:p>
          <a:p>
            <a:pPr marL="266700" indent="-266700">
              <a:buClr>
                <a:srgbClr val="00B050"/>
              </a:buClr>
              <a:buSzPct val="85000"/>
            </a:pPr>
            <a:r>
              <a:rPr lang="en-GB" sz="1770" dirty="0" smtClean="0">
                <a:latin typeface="Calibri" pitchFamily="34" charset="0"/>
                <a:cs typeface="Calibri" pitchFamily="34" charset="0"/>
              </a:rPr>
              <a:t>Stratification is the process of grouping members of the population into subgroups of similar content before sampling.  These strata should be mutually exclusive, i.e. it is impossible for any one person to belong in more than one group, for example, “male” or “female” would be suitable but “male” and “football fan” would not because you could belong to both.  </a:t>
            </a:r>
          </a:p>
          <a:p>
            <a:pPr marL="266700" indent="-266700">
              <a:buClr>
                <a:srgbClr val="00B050"/>
              </a:buClr>
              <a:buSzPct val="85000"/>
            </a:pPr>
            <a:r>
              <a:rPr lang="en-GB" sz="1770" dirty="0" smtClean="0">
                <a:latin typeface="Calibri" pitchFamily="34" charset="0"/>
                <a:cs typeface="Calibri" pitchFamily="34" charset="0"/>
              </a:rPr>
              <a:t>It should also be completely exhaustive. So you must cover every eventuality when creating strata.  So English or Welsh would not be exhaustive if a member of the population could be Scottish. Once this is done random or systematic sampling is applied within each stratum.  This then should lead to a more representative sample of the population. </a:t>
            </a:r>
          </a:p>
          <a:p>
            <a:pPr marL="266700" indent="-266700">
              <a:buClr>
                <a:srgbClr val="00B050"/>
              </a:buClr>
              <a:buSzPct val="85000"/>
            </a:pPr>
            <a:r>
              <a:rPr lang="en-GB" sz="1770" b="1" dirty="0" smtClean="0">
                <a:latin typeface="Calibri" pitchFamily="34" charset="0"/>
                <a:cs typeface="Calibri" pitchFamily="34" charset="0"/>
              </a:rPr>
              <a:t>Systematic Sampling - </a:t>
            </a:r>
            <a:r>
              <a:rPr lang="en-GB" sz="1770" dirty="0" smtClean="0">
                <a:latin typeface="Calibri" pitchFamily="34" charset="0"/>
                <a:cs typeface="Calibri" pitchFamily="34" charset="0"/>
              </a:rPr>
              <a:t>This </a:t>
            </a:r>
            <a:r>
              <a:rPr lang="en-GB" sz="1770" dirty="0">
                <a:latin typeface="Calibri" pitchFamily="34" charset="0"/>
                <a:cs typeface="Calibri" pitchFamily="34" charset="0"/>
              </a:rPr>
              <a:t>is a statistical sampling method allowing a fair representation of a large sample using a smaller subsample selected using every n</a:t>
            </a:r>
            <a:r>
              <a:rPr lang="en-GB" sz="1770" baseline="30000" dirty="0">
                <a:latin typeface="Calibri" pitchFamily="34" charset="0"/>
                <a:cs typeface="Calibri" pitchFamily="34" charset="0"/>
              </a:rPr>
              <a:t>th</a:t>
            </a:r>
            <a:r>
              <a:rPr lang="en-GB" sz="1770" dirty="0">
                <a:latin typeface="Calibri" pitchFamily="34" charset="0"/>
                <a:cs typeface="Calibri" pitchFamily="34" charset="0"/>
              </a:rPr>
              <a:t> population </a:t>
            </a:r>
            <a:r>
              <a:rPr lang="en-GB" sz="1770" dirty="0" smtClean="0">
                <a:latin typeface="Calibri" pitchFamily="34" charset="0"/>
                <a:cs typeface="Calibri" pitchFamily="34" charset="0"/>
              </a:rPr>
              <a:t>member. For </a:t>
            </a:r>
            <a:r>
              <a:rPr lang="en-GB" sz="1770" dirty="0">
                <a:latin typeface="Calibri" pitchFamily="34" charset="0"/>
                <a:cs typeface="Calibri" pitchFamily="34" charset="0"/>
              </a:rPr>
              <a:t>example we could get a representative view of the opinions of everyone in a school by asking every 10</a:t>
            </a:r>
            <a:r>
              <a:rPr lang="en-GB" sz="1770" baseline="30000" dirty="0">
                <a:latin typeface="Calibri" pitchFamily="34" charset="0"/>
                <a:cs typeface="Calibri" pitchFamily="34" charset="0"/>
              </a:rPr>
              <a:t>th</a:t>
            </a:r>
            <a:r>
              <a:rPr lang="en-GB" sz="1770" dirty="0">
                <a:latin typeface="Calibri" pitchFamily="34" charset="0"/>
                <a:cs typeface="Calibri" pitchFamily="34" charset="0"/>
              </a:rPr>
              <a:t> person on the student list.</a:t>
            </a:r>
          </a:p>
          <a:p>
            <a:pPr marL="266700" indent="-266700">
              <a:buClr>
                <a:srgbClr val="00B050"/>
              </a:buClr>
              <a:buSzPct val="85000"/>
            </a:pPr>
            <a:r>
              <a:rPr lang="en-GB" sz="1770" dirty="0">
                <a:latin typeface="Calibri" pitchFamily="34" charset="0"/>
                <a:cs typeface="Calibri" pitchFamily="34" charset="0"/>
              </a:rPr>
              <a:t>This can be represented as a formula.  For a population size of 1500 </a:t>
            </a:r>
            <a:r>
              <a:rPr lang="en-GB" sz="1770" dirty="0" smtClean="0">
                <a:latin typeface="Calibri" pitchFamily="34" charset="0"/>
                <a:cs typeface="Calibri" pitchFamily="34" charset="0"/>
              </a:rPr>
              <a:t>(average school size), </a:t>
            </a:r>
            <a:r>
              <a:rPr lang="en-GB" sz="1770" dirty="0">
                <a:latin typeface="Calibri" pitchFamily="34" charset="0"/>
                <a:cs typeface="Calibri" pitchFamily="34" charset="0"/>
              </a:rPr>
              <a:t>we might sample 150 people. </a:t>
            </a:r>
            <a:r>
              <a:rPr lang="en-GB" sz="1770" dirty="0" smtClean="0">
                <a:latin typeface="Calibri" pitchFamily="34" charset="0"/>
                <a:cs typeface="Calibri" pitchFamily="34" charset="0"/>
              </a:rPr>
              <a:t>Our </a:t>
            </a:r>
            <a:r>
              <a:rPr lang="en-GB" sz="1770" dirty="0">
                <a:latin typeface="Calibri" pitchFamily="34" charset="0"/>
                <a:cs typeface="Calibri" pitchFamily="34" charset="0"/>
              </a:rPr>
              <a:t>sampling interval would be 1500/150 which would lead to us sampling interval of </a:t>
            </a:r>
            <a:r>
              <a:rPr lang="en-GB" sz="1770" dirty="0" smtClean="0">
                <a:latin typeface="Calibri" pitchFamily="34" charset="0"/>
                <a:cs typeface="Calibri" pitchFamily="34" charset="0"/>
              </a:rPr>
              <a:t>10. We </a:t>
            </a:r>
            <a:r>
              <a:rPr lang="en-GB" sz="1770" dirty="0">
                <a:latin typeface="Calibri" pitchFamily="34" charset="0"/>
                <a:cs typeface="Calibri" pitchFamily="34" charset="0"/>
              </a:rPr>
              <a:t>would collect data from every 10</a:t>
            </a:r>
            <a:r>
              <a:rPr lang="en-GB" sz="1770" baseline="30000" dirty="0">
                <a:latin typeface="Calibri" pitchFamily="34" charset="0"/>
                <a:cs typeface="Calibri" pitchFamily="34" charset="0"/>
              </a:rPr>
              <a:t>th</a:t>
            </a:r>
            <a:r>
              <a:rPr lang="en-GB" sz="1770" dirty="0">
                <a:latin typeface="Calibri" pitchFamily="34" charset="0"/>
                <a:cs typeface="Calibri" pitchFamily="34" charset="0"/>
              </a:rPr>
              <a:t> person. </a:t>
            </a:r>
          </a:p>
        </p:txBody>
      </p:sp>
      <p:sp>
        <p:nvSpPr>
          <p:cNvPr id="7" name="Title 1"/>
          <p:cNvSpPr>
            <a:spLocks noGrp="1"/>
          </p:cNvSpPr>
          <p:nvPr>
            <p:ph type="title"/>
          </p:nvPr>
        </p:nvSpPr>
        <p:spPr>
          <a:xfrm>
            <a:off x="107504" y="44624"/>
            <a:ext cx="7704856" cy="576064"/>
          </a:xfrm>
        </p:spPr>
        <p:txBody>
          <a:bodyPr>
            <a:noAutofit/>
          </a:bodyPr>
          <a:lstStyle/>
          <a:p>
            <a:r>
              <a:rPr lang="en-GB" sz="3600" dirty="0" smtClean="0"/>
              <a:t>5.5 – Non-Probability Sampling</a:t>
            </a:r>
            <a:endParaRPr lang="en-GB" sz="3600" b="1" dirty="0" smtClean="0"/>
          </a:p>
        </p:txBody>
      </p:sp>
    </p:spTree>
    <p:extLst>
      <p:ext uri="{BB962C8B-B14F-4D97-AF65-F5344CB8AC3E}">
        <p14:creationId xmlns:p14="http://schemas.microsoft.com/office/powerpoint/2010/main" val="91338084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148" y="1072356"/>
            <a:ext cx="6121052" cy="2140620"/>
          </a:xfrm>
        </p:spPr>
        <p:txBody>
          <a:bodyPr>
            <a:noAutofit/>
          </a:bodyPr>
          <a:lstStyle/>
          <a:p>
            <a:pPr marL="285750" indent="-285750">
              <a:buClr>
                <a:srgbClr val="00B050"/>
              </a:buClr>
              <a:buSzPct val="85000"/>
            </a:pPr>
            <a:r>
              <a:rPr lang="en-GB" sz="1600" b="1" dirty="0" smtClean="0">
                <a:latin typeface="Arial" panose="020B0604020202020204" pitchFamily="34" charset="0"/>
                <a:cs typeface="Arial" panose="020B0604020202020204" pitchFamily="34" charset="0"/>
              </a:rPr>
              <a:t>Convenience Sample - </a:t>
            </a:r>
            <a:r>
              <a:rPr lang="en-US" sz="1600" dirty="0">
                <a:latin typeface="Arial" panose="020B0604020202020204" pitchFamily="34" charset="0"/>
                <a:cs typeface="Arial" panose="020B0604020202020204" pitchFamily="34" charset="0"/>
              </a:rPr>
              <a:t>Convenience sampling is a non-probability sampling technique where subjects are selected because of their convenient accessibility and proximity to the researcher.</a:t>
            </a:r>
          </a:p>
          <a:p>
            <a:pPr marL="285750" indent="-285750">
              <a:buClr>
                <a:srgbClr val="00B050"/>
              </a:buClr>
              <a:buSzPct val="85000"/>
            </a:pPr>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subjects are selected just because they are easiest to recruit for the study and the researcher did not consider selecting subjects that are representative of the entire population</a:t>
            </a:r>
            <a:r>
              <a:rPr lang="en-US" sz="1600" dirty="0" smtClean="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sp>
        <p:nvSpPr>
          <p:cNvPr id="8" name="Title 1"/>
          <p:cNvSpPr>
            <a:spLocks noGrp="1"/>
          </p:cNvSpPr>
          <p:nvPr>
            <p:ph type="title"/>
          </p:nvPr>
        </p:nvSpPr>
        <p:spPr>
          <a:xfrm>
            <a:off x="107504" y="44624"/>
            <a:ext cx="8856984" cy="504056"/>
          </a:xfrm>
        </p:spPr>
        <p:txBody>
          <a:bodyPr>
            <a:noAutofit/>
          </a:bodyPr>
          <a:lstStyle/>
          <a:p>
            <a:r>
              <a:rPr lang="en-GB" sz="3600" dirty="0" smtClean="0"/>
              <a:t>5.5 – Non-Probability Sampling - Convenience</a:t>
            </a:r>
            <a:endParaRPr lang="en-GB" sz="3600" b="1" dirty="0" smtClean="0"/>
          </a:p>
        </p:txBody>
      </p:sp>
      <p:pic>
        <p:nvPicPr>
          <p:cNvPr id="6146" name="Picture 2" descr="Convenience Samp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4207" y="1046183"/>
            <a:ext cx="2407855" cy="179317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1148" y="3212976"/>
            <a:ext cx="8600914" cy="3539430"/>
          </a:xfrm>
          <a:prstGeom prst="rect">
            <a:avLst/>
          </a:prstGeom>
        </p:spPr>
        <p:txBody>
          <a:bodyPr wrap="square">
            <a:spAutoFit/>
          </a:bodyPr>
          <a:lstStyle/>
          <a:p>
            <a:pPr marL="285750" indent="-285750">
              <a:buClr>
                <a:srgbClr val="00B050"/>
              </a:buClr>
              <a:buSzPct val="85000"/>
              <a:buFont typeface="Wingdings 3" panose="05040102010807070707" pitchFamily="18" charset="2"/>
              <a:buChar char=""/>
            </a:pPr>
            <a:r>
              <a:rPr lang="en-US" sz="1600" dirty="0">
                <a:latin typeface="Arial" panose="020B0604020202020204" pitchFamily="34" charset="0"/>
                <a:cs typeface="Arial" panose="020B0604020202020204" pitchFamily="34" charset="0"/>
              </a:rPr>
              <a:t>In all forms of research, it would be ideal to test the entire population, but in most cases, the population is just too large that it is impossible to include every individual. This is the reason why most researchers rely on sampling techniques like convenience sampling. Many researchers prefer this sampling technique because it is fast, inexpensive, easy and the subjects are readily available.</a:t>
            </a:r>
          </a:p>
          <a:p>
            <a:pPr>
              <a:buClr>
                <a:srgbClr val="00B050"/>
              </a:buClr>
              <a:buSzPct val="85000"/>
            </a:pPr>
            <a:r>
              <a:rPr lang="en-US" sz="1600" b="1" dirty="0">
                <a:latin typeface="Arial" panose="020B0604020202020204" pitchFamily="34" charset="0"/>
                <a:cs typeface="Arial" panose="020B0604020202020204" pitchFamily="34" charset="0"/>
              </a:rPr>
              <a:t>Examples</a:t>
            </a:r>
          </a:p>
          <a:p>
            <a:pPr marL="285750" indent="-285750">
              <a:buClr>
                <a:srgbClr val="00B050"/>
              </a:buClr>
              <a:buSzPct val="85000"/>
              <a:buFont typeface="Wingdings 3" panose="05040102010807070707" pitchFamily="18" charset="2"/>
              <a:buChar char=""/>
            </a:pPr>
            <a:r>
              <a:rPr lang="en-US" sz="1600" dirty="0">
                <a:latin typeface="Arial" panose="020B0604020202020204" pitchFamily="34" charset="0"/>
                <a:cs typeface="Arial" panose="020B0604020202020204" pitchFamily="34" charset="0"/>
              </a:rPr>
              <a:t>One of the most common examples of convenience sampling is using student volunteers as subjects for the research. Another example is using subjects that are selected from a clinic, a class or an institution that is easily accessible to the researcher. A more concrete example is choosing five people from a class or choosing the first five names from the list of patients.</a:t>
            </a:r>
          </a:p>
          <a:p>
            <a:pPr marL="285750" indent="-285750">
              <a:buClr>
                <a:srgbClr val="00B050"/>
              </a:buClr>
              <a:buSzPct val="85000"/>
              <a:buFont typeface="Wingdings 3" panose="05040102010807070707" pitchFamily="18" charset="2"/>
              <a:buChar char=""/>
            </a:pPr>
            <a:r>
              <a:rPr lang="en-US" sz="1600" dirty="0">
                <a:latin typeface="Arial" panose="020B0604020202020204" pitchFamily="34" charset="0"/>
                <a:cs typeface="Arial" panose="020B0604020202020204" pitchFamily="34" charset="0"/>
              </a:rPr>
              <a:t>In these examples, the researcher inadvertently excludes a great proportion of the population. A convenience sample is either a collection of subjects that are accessible or a self selection of individuals willing to participate which is exemplified by your volunteers.</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75373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251147" y="1072356"/>
            <a:ext cx="8569325" cy="4660900"/>
          </a:xfrm>
        </p:spPr>
        <p:txBody>
          <a:bodyPr>
            <a:noAutofit/>
          </a:bodyPr>
          <a:lstStyle/>
          <a:p>
            <a:pPr marL="285750" indent="-285750">
              <a:buClr>
                <a:srgbClr val="00B050"/>
              </a:buClr>
              <a:buSzPct val="85000"/>
            </a:pPr>
            <a:r>
              <a:rPr lang="en-GB" sz="1850" b="1" dirty="0" smtClean="0">
                <a:latin typeface="Arial" panose="020B0604020202020204" pitchFamily="34" charset="0"/>
                <a:cs typeface="Arial" panose="020B0604020202020204" pitchFamily="34" charset="0"/>
              </a:rPr>
              <a:t>Quota - </a:t>
            </a:r>
            <a:r>
              <a:rPr lang="en-GB" sz="1850" dirty="0" smtClean="0">
                <a:latin typeface="Arial" panose="020B0604020202020204" pitchFamily="34" charset="0"/>
                <a:cs typeface="Arial" panose="020B0604020202020204" pitchFamily="34" charset="0"/>
              </a:rPr>
              <a:t>In quota sampling, the population is first segmented into exclusive sub-groups, just as in stratified sampling. Then judgment is used to select the subjects or units from each segment based on a specified proportion. For example, an interviewer may be told to sample 200 females and 300 males between the age of 45 and 60.</a:t>
            </a:r>
          </a:p>
          <a:p>
            <a:pPr marL="269875" indent="-255588">
              <a:buClr>
                <a:srgbClr val="00B050"/>
              </a:buClr>
              <a:buSzPct val="85000"/>
            </a:pPr>
            <a:r>
              <a:rPr lang="en-GB" sz="1850" dirty="0" smtClean="0">
                <a:latin typeface="Arial" panose="020B0604020202020204" pitchFamily="34" charset="0"/>
                <a:cs typeface="Arial" panose="020B0604020202020204" pitchFamily="34" charset="0"/>
              </a:rPr>
              <a:t>It is this second step which makes the technique one of non-probability sampling. In quota sampling the selection of the sample is non-random. For example interviewers might be tempted to interview those who look most helpful. The problem is that these samples may be biased because not everyone gets a chance of selection.</a:t>
            </a:r>
          </a:p>
          <a:p>
            <a:pPr marL="14287" indent="0">
              <a:buNone/>
            </a:pPr>
            <a:r>
              <a:rPr lang="en-GB" sz="1850" b="1" dirty="0" smtClean="0">
                <a:solidFill>
                  <a:srgbClr val="FF0000"/>
                </a:solidFill>
                <a:latin typeface="Arial" panose="020B0604020202020204" pitchFamily="34" charset="0"/>
                <a:cs typeface="Arial" panose="020B0604020202020204" pitchFamily="34" charset="0"/>
              </a:rPr>
              <a:t>P5.5 – Task 10 –</a:t>
            </a:r>
            <a:r>
              <a:rPr lang="en-GB" sz="1850" dirty="0" smtClean="0">
                <a:solidFill>
                  <a:srgbClr val="FF0000"/>
                </a:solidFill>
                <a:latin typeface="Arial" panose="020B0604020202020204" pitchFamily="34" charset="0"/>
                <a:cs typeface="Arial" panose="020B0604020202020204" pitchFamily="34" charset="0"/>
              </a:rPr>
              <a:t> Describe and Explain the different Sampling methods of gaining feedback, for your marketing plan and outline their advantages and disadvantages of each method.</a:t>
            </a:r>
          </a:p>
          <a:p>
            <a:pPr marL="14287" indent="0">
              <a:buNone/>
            </a:pPr>
            <a:r>
              <a:rPr lang="en-GB" sz="1850" b="1" dirty="0" smtClean="0">
                <a:solidFill>
                  <a:srgbClr val="FF0000"/>
                </a:solidFill>
                <a:latin typeface="Arial" panose="020B0604020202020204" pitchFamily="34" charset="0"/>
                <a:cs typeface="Arial" panose="020B0604020202020204" pitchFamily="34" charset="0"/>
              </a:rPr>
              <a:t>M2.1 – Task 11 - </a:t>
            </a:r>
            <a:r>
              <a:rPr lang="en-GB" sz="1850" dirty="0" smtClean="0">
                <a:solidFill>
                  <a:srgbClr val="FF0000"/>
                </a:solidFill>
                <a:latin typeface="Arial" panose="020B0604020202020204" pitchFamily="34" charset="0"/>
                <a:cs typeface="Arial" panose="020B0604020202020204" pitchFamily="34" charset="0"/>
              </a:rPr>
              <a:t>Justify your choice of sampling feedback method for your game presentation in terms of Verbal, Listening, Written and Questioning techniques that could be used.</a:t>
            </a:r>
            <a:endParaRPr lang="en-GB" sz="1850" dirty="0">
              <a:solidFill>
                <a:srgbClr val="FF0000"/>
              </a:solidFill>
              <a:latin typeface="Arial" panose="020B0604020202020204" pitchFamily="34" charset="0"/>
              <a:cs typeface="Arial" panose="020B0604020202020204"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04024202"/>
              </p:ext>
            </p:extLst>
          </p:nvPr>
        </p:nvGraphicFramePr>
        <p:xfrm>
          <a:off x="293712" y="5932760"/>
          <a:ext cx="8526760" cy="736600"/>
        </p:xfrm>
        <a:graphic>
          <a:graphicData uri="http://schemas.openxmlformats.org/drawingml/2006/table">
            <a:tbl>
              <a:tblPr firstRow="1" bandRow="1">
                <a:tableStyleId>{5C22544A-7EE6-4342-B048-85BDC9FD1C3A}</a:tableStyleId>
              </a:tblPr>
              <a:tblGrid>
                <a:gridCol w="2131690"/>
                <a:gridCol w="2938686"/>
                <a:gridCol w="1770894"/>
                <a:gridCol w="1685490"/>
              </a:tblGrid>
              <a:tr h="370840">
                <a:tc>
                  <a:txBody>
                    <a:bodyPr/>
                    <a:lstStyle/>
                    <a:p>
                      <a:pPr algn="ctr"/>
                      <a:r>
                        <a:rPr lang="en-GB" b="1" dirty="0" smtClean="0">
                          <a:latin typeface="Calibri" pitchFamily="34" charset="0"/>
                          <a:cs typeface="Calibri" pitchFamily="34" charset="0"/>
                        </a:rPr>
                        <a:t>Convenience</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Sample size and method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Frequency </a:t>
                      </a:r>
                      <a:endParaRPr lang="en-GB" b="1" dirty="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Cluster </a:t>
                      </a:r>
                      <a:endParaRPr lang="en-GB" b="1" dirty="0">
                        <a:latin typeface="Calibri" pitchFamily="34" charset="0"/>
                        <a:cs typeface="Calibri" pitchFamily="34" charset="0"/>
                      </a:endParaRPr>
                    </a:p>
                  </a:txBody>
                  <a:tcPr/>
                </a:tc>
              </a:tr>
              <a:tr h="0">
                <a:tc>
                  <a:txBody>
                    <a:bodyPr/>
                    <a:lstStyle/>
                    <a:p>
                      <a:pPr algn="ctr"/>
                      <a:r>
                        <a:rPr lang="en-GB" sz="1800" b="1" dirty="0" smtClean="0">
                          <a:latin typeface="Calibri" pitchFamily="34" charset="0"/>
                          <a:cs typeface="Calibri" pitchFamily="34" charset="0"/>
                        </a:rPr>
                        <a:t>Random </a:t>
                      </a:r>
                      <a:endParaRPr lang="en-GB" b="1" dirty="0">
                        <a:latin typeface="Calibri" pitchFamily="34" charset="0"/>
                        <a:cs typeface="Calibri"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smtClean="0">
                          <a:latin typeface="Calibri" pitchFamily="34" charset="0"/>
                          <a:cs typeface="Calibri" pitchFamily="34" charset="0"/>
                        </a:rPr>
                        <a:t>Systematic Sampling </a:t>
                      </a:r>
                      <a:endParaRPr lang="en-GB" b="1" dirty="0" smtClean="0">
                        <a:latin typeface="Calibri" pitchFamily="34" charset="0"/>
                        <a:cs typeface="Calibri" pitchFamily="34" charset="0"/>
                      </a:endParaRPr>
                    </a:p>
                  </a:txBody>
                  <a:tcPr/>
                </a:tc>
                <a:tc>
                  <a:txBody>
                    <a:bodyPr/>
                    <a:lstStyle/>
                    <a:p>
                      <a:pPr algn="ctr"/>
                      <a:r>
                        <a:rPr lang="en-GB" sz="1800" b="1" dirty="0" smtClean="0">
                          <a:latin typeface="Calibri" pitchFamily="34" charset="0"/>
                          <a:cs typeface="Calibri" pitchFamily="34" charset="0"/>
                        </a:rPr>
                        <a:t>Stratified </a:t>
                      </a:r>
                      <a:endParaRPr lang="en-GB" b="1" dirty="0">
                        <a:latin typeface="Calibri" pitchFamily="34" charset="0"/>
                        <a:cs typeface="Calibri" pitchFamily="34" charset="0"/>
                      </a:endParaRPr>
                    </a:p>
                  </a:txBody>
                  <a:tcPr/>
                </a:tc>
                <a:tc>
                  <a:txBody>
                    <a:bodyPr/>
                    <a:lstStyle/>
                    <a:p>
                      <a:pPr algn="ctr"/>
                      <a:r>
                        <a:rPr lang="en-GB" b="1" dirty="0" smtClean="0">
                          <a:latin typeface="Calibri" pitchFamily="34" charset="0"/>
                          <a:cs typeface="Calibri" pitchFamily="34" charset="0"/>
                        </a:rPr>
                        <a:t>Quota</a:t>
                      </a:r>
                      <a:endParaRPr lang="en-GB" b="1" dirty="0">
                        <a:latin typeface="Calibri" pitchFamily="34" charset="0"/>
                        <a:cs typeface="Calibri" pitchFamily="34" charset="0"/>
                      </a:endParaRPr>
                    </a:p>
                  </a:txBody>
                  <a:tcPr/>
                </a:tc>
              </a:tr>
            </a:tbl>
          </a:graphicData>
        </a:graphic>
      </p:graphicFrame>
      <p:sp>
        <p:nvSpPr>
          <p:cNvPr id="8" name="Title 1"/>
          <p:cNvSpPr>
            <a:spLocks noGrp="1"/>
          </p:cNvSpPr>
          <p:nvPr>
            <p:ph type="title"/>
          </p:nvPr>
        </p:nvSpPr>
        <p:spPr>
          <a:xfrm>
            <a:off x="107504" y="44624"/>
            <a:ext cx="7704856" cy="504056"/>
          </a:xfrm>
        </p:spPr>
        <p:txBody>
          <a:bodyPr>
            <a:noAutofit/>
          </a:bodyPr>
          <a:lstStyle/>
          <a:p>
            <a:r>
              <a:rPr lang="en-GB" sz="3600" dirty="0" smtClean="0"/>
              <a:t>5.5 – Non-Probability Sampling</a:t>
            </a:r>
            <a:endParaRPr lang="en-GB" sz="3600" b="1" dirty="0" smtClean="0"/>
          </a:p>
        </p:txBody>
      </p:sp>
    </p:spTree>
    <p:extLst>
      <p:ext uri="{BB962C8B-B14F-4D97-AF65-F5344CB8AC3E}">
        <p14:creationId xmlns:p14="http://schemas.microsoft.com/office/powerpoint/2010/main" val="4082838847"/>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23528" y="1124744"/>
            <a:ext cx="6408712" cy="5355312"/>
          </a:xfrm>
          <a:prstGeom prst="rect">
            <a:avLst/>
          </a:prstGeom>
          <a:noFill/>
          <a:effectLst>
            <a:outerShdw blurRad="101600" dist="38100" dir="2700000" sx="102000" sy="102000" algn="tl" rotWithShape="0">
              <a:prstClr val="black">
                <a:alpha val="40000"/>
              </a:prstClr>
            </a:outerShdw>
          </a:effectLst>
        </p:spPr>
        <p:txBody>
          <a:bodyPr wrap="square">
            <a:spAutoFit/>
          </a:bodyPr>
          <a:lstStyle/>
          <a:p>
            <a:pPr marL="280988" indent="-280988">
              <a:buClr>
                <a:srgbClr val="00B050"/>
              </a:buClr>
              <a:buFont typeface="Wingdings 3" panose="05040102010807070707" pitchFamily="18" charset="2"/>
              <a:buChar char=""/>
            </a:pPr>
            <a:r>
              <a:rPr lang="en-US" dirty="0" smtClean="0">
                <a:latin typeface="Arial" panose="020B0604020202020204" pitchFamily="34" charset="0"/>
                <a:cs typeface="Arial" panose="020B0604020202020204" pitchFamily="34" charset="0"/>
              </a:rPr>
              <a:t>This is when information is obtained from outside the company. External sources are many and varied and tend to depend on the type of product that is being researched. Information from external sources is inevitability of a general nature as it has been gathered for some purpose other than the research that is being undertaken, The data can still be useful, as long as the limitations are taken into account.</a:t>
            </a:r>
          </a:p>
          <a:p>
            <a:pPr marL="515938" indent="-227013">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Government statistics – </a:t>
            </a:r>
            <a:r>
              <a:rPr lang="en-US" dirty="0" smtClean="0">
                <a:latin typeface="Arial" panose="020B0604020202020204" pitchFamily="34" charset="0"/>
                <a:cs typeface="Arial" panose="020B0604020202020204" pitchFamily="34" charset="0"/>
              </a:rPr>
              <a:t>these are a detailed source of general information about such things as the population and its age structure. This is available in most countries.</a:t>
            </a:r>
          </a:p>
          <a:p>
            <a:pPr marL="515938" indent="-227013">
              <a:buClr>
                <a:srgbClr val="00B050"/>
              </a:buClr>
              <a:buFont typeface="Arial" panose="020B0604020202020204" pitchFamily="34" charset="0"/>
              <a:buChar char="•"/>
            </a:pPr>
            <a:r>
              <a:rPr lang="en-US" dirty="0" smtClean="0">
                <a:latin typeface="Arial" panose="020B0604020202020204" pitchFamily="34" charset="0"/>
                <a:cs typeface="Arial" panose="020B0604020202020204" pitchFamily="34" charset="0"/>
              </a:rPr>
              <a:t> </a:t>
            </a:r>
            <a:r>
              <a:rPr lang="en-US" b="1" dirty="0" smtClean="0">
                <a:latin typeface="Arial" panose="020B0604020202020204" pitchFamily="34" charset="0"/>
                <a:cs typeface="Arial" panose="020B0604020202020204" pitchFamily="34" charset="0"/>
              </a:rPr>
              <a:t>Newspapers – </a:t>
            </a:r>
            <a:r>
              <a:rPr lang="en-US" dirty="0" smtClean="0">
                <a:latin typeface="Arial" panose="020B0604020202020204" pitchFamily="34" charset="0"/>
                <a:cs typeface="Arial" panose="020B0604020202020204" pitchFamily="34" charset="0"/>
              </a:rPr>
              <a:t>They may have useful articles, e.g. about the general state of the economy and whether customers are expected to increase or decrease their spending in the near future.</a:t>
            </a:r>
          </a:p>
          <a:p>
            <a:pPr marL="515938" indent="-227013">
              <a:buClr>
                <a:srgbClr val="00B050"/>
              </a:buClr>
              <a:buFont typeface="Arial" panose="020B0604020202020204" pitchFamily="34" charset="0"/>
              <a:buChar char="•"/>
            </a:pPr>
            <a:r>
              <a:rPr lang="en-US" b="1" dirty="0" smtClean="0">
                <a:latin typeface="Arial" panose="020B0604020202020204" pitchFamily="34" charset="0"/>
                <a:cs typeface="Arial" panose="020B0604020202020204" pitchFamily="34" charset="0"/>
              </a:rPr>
              <a:t>Trade Association – </a:t>
            </a:r>
            <a:r>
              <a:rPr lang="en-US" dirty="0" smtClean="0">
                <a:latin typeface="Arial" panose="020B0604020202020204" pitchFamily="34" charset="0"/>
                <a:cs typeface="Arial" panose="020B0604020202020204" pitchFamily="34" charset="0"/>
              </a:rPr>
              <a:t>Within the industry, they often provide information for the businesses in that industry. E.g. there might be an agricultural association which helps farmers who grow particular crops.</a:t>
            </a:r>
            <a:endParaRPr lang="en-US" b="1" dirty="0" smtClean="0">
              <a:latin typeface="Arial" panose="020B0604020202020204" pitchFamily="34" charset="0"/>
              <a:cs typeface="Arial" panose="020B0604020202020204" pitchFamily="34" charset="0"/>
            </a:endParaRPr>
          </a:p>
        </p:txBody>
      </p:sp>
      <p:pic>
        <p:nvPicPr>
          <p:cNvPr id="2" name="Picture 1">
            <a:hlinkClick r:id="rId3"/>
          </p:cNvPr>
          <p:cNvPicPr>
            <a:picLocks noChangeAspect="1"/>
          </p:cNvPicPr>
          <p:nvPr/>
        </p:nvPicPr>
        <p:blipFill rotWithShape="1">
          <a:blip r:embed="rId4"/>
          <a:srcRect l="13474" t="17516" r="40038" b="5704"/>
          <a:stretch/>
        </p:blipFill>
        <p:spPr>
          <a:xfrm>
            <a:off x="6726702" y="1124744"/>
            <a:ext cx="2093771" cy="1944216"/>
          </a:xfrm>
          <a:prstGeom prst="rect">
            <a:avLst/>
          </a:prstGeom>
          <a:noFill/>
          <a:effectLst>
            <a:outerShdw blurRad="101600" dist="38100" dir="2700000" sx="102000" sy="102000" algn="tl" rotWithShape="0">
              <a:prstClr val="black">
                <a:alpha val="40000"/>
              </a:prstClr>
            </a:outerShdw>
          </a:effectLst>
        </p:spPr>
      </p:pic>
      <p:pic>
        <p:nvPicPr>
          <p:cNvPr id="3" name="Picture 2">
            <a:hlinkClick r:id="rId5"/>
          </p:cNvPr>
          <p:cNvPicPr>
            <a:picLocks noChangeAspect="1"/>
          </p:cNvPicPr>
          <p:nvPr/>
        </p:nvPicPr>
        <p:blipFill rotWithShape="1">
          <a:blip r:embed="rId6"/>
          <a:srcRect l="14580" t="11609" r="33397" b="4720"/>
          <a:stretch/>
        </p:blipFill>
        <p:spPr>
          <a:xfrm>
            <a:off x="6726702" y="3185281"/>
            <a:ext cx="2093771" cy="1893303"/>
          </a:xfrm>
          <a:prstGeom prst="rect">
            <a:avLst/>
          </a:prstGeom>
          <a:noFill/>
          <a:effectLst>
            <a:outerShdw blurRad="101600" dist="38100" dir="2700000" sx="102000" sy="102000" algn="tl" rotWithShape="0">
              <a:prstClr val="black">
                <a:alpha val="40000"/>
              </a:prstClr>
            </a:outerShdw>
          </a:effectLst>
        </p:spPr>
      </p:pic>
      <p:pic>
        <p:nvPicPr>
          <p:cNvPr id="4" name="Picture 3">
            <a:hlinkClick r:id="rId7"/>
          </p:cNvPr>
          <p:cNvPicPr>
            <a:picLocks noChangeAspect="1"/>
          </p:cNvPicPr>
          <p:nvPr/>
        </p:nvPicPr>
        <p:blipFill rotWithShape="1">
          <a:blip r:embed="rId8"/>
          <a:srcRect l="14580" t="13579" r="63836" b="60828"/>
          <a:stretch/>
        </p:blipFill>
        <p:spPr>
          <a:xfrm>
            <a:off x="6726702" y="5201505"/>
            <a:ext cx="2093771" cy="1395847"/>
          </a:xfrm>
          <a:prstGeom prst="rect">
            <a:avLst/>
          </a:prstGeom>
          <a:noFill/>
          <a:effectLst>
            <a:outerShdw blurRad="101600" dist="38100" dir="2700000" sx="102000" sy="102000" algn="tl" rotWithShape="0">
              <a:prstClr val="black">
                <a:alpha val="40000"/>
              </a:prstClr>
            </a:outerShdw>
          </a:effectLst>
        </p:spPr>
      </p:pic>
      <p:sp>
        <p:nvSpPr>
          <p:cNvPr id="9" name="Title 2"/>
          <p:cNvSpPr>
            <a:spLocks noGrp="1"/>
          </p:cNvSpPr>
          <p:nvPr>
            <p:ph type="title"/>
          </p:nvPr>
        </p:nvSpPr>
        <p:spPr>
          <a:xfrm>
            <a:off x="70266" y="72008"/>
            <a:ext cx="8859452" cy="548680"/>
          </a:xfrm>
        </p:spPr>
        <p:txBody>
          <a:bodyPr>
            <a:noAutofit/>
          </a:bodyPr>
          <a:lstStyle/>
          <a:p>
            <a:r>
              <a:rPr lang="en-US" sz="2800" dirty="0" smtClean="0"/>
              <a:t>P5.6 - Sources </a:t>
            </a:r>
            <a:r>
              <a:rPr lang="en-US" sz="2800" dirty="0"/>
              <a:t>for </a:t>
            </a:r>
            <a:r>
              <a:rPr lang="en-US" sz="2800" dirty="0" smtClean="0"/>
              <a:t>Secondary Market Research - External</a:t>
            </a:r>
            <a:endParaRPr lang="en-US" sz="2800" dirty="0"/>
          </a:p>
        </p:txBody>
      </p:sp>
    </p:spTree>
    <p:extLst>
      <p:ext uri="{BB962C8B-B14F-4D97-AF65-F5344CB8AC3E}">
        <p14:creationId xmlns:p14="http://schemas.microsoft.com/office/powerpoint/2010/main" val="3581465819"/>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251520" y="1052736"/>
            <a:ext cx="6624736" cy="5909310"/>
          </a:xfrm>
          <a:prstGeom prst="rect">
            <a:avLst/>
          </a:prstGeom>
        </p:spPr>
        <p:txBody>
          <a:bodyPr wrap="square">
            <a:spAutoFit/>
          </a:bodyPr>
          <a:lstStyle/>
          <a:p>
            <a:pPr marL="517525" indent="-227013">
              <a:buClr>
                <a:srgbClr val="00B050"/>
              </a:buClr>
              <a:buFont typeface="Arial" panose="020B0604020202020204" pitchFamily="34" charset="0"/>
              <a:buChar char="•"/>
            </a:pPr>
            <a:r>
              <a:rPr lang="en-US" sz="1730" b="1" dirty="0" smtClean="0">
                <a:latin typeface="Arial" panose="020B0604020202020204" pitchFamily="34" charset="0"/>
                <a:cs typeface="Arial" panose="020B0604020202020204" pitchFamily="34" charset="0"/>
              </a:rPr>
              <a:t>Market Research Agencies – </a:t>
            </a:r>
            <a:r>
              <a:rPr lang="en-US" sz="1730" dirty="0" smtClean="0">
                <a:latin typeface="Arial" panose="020B0604020202020204" pitchFamily="34" charset="0"/>
                <a:cs typeface="Arial" panose="020B0604020202020204" pitchFamily="34" charset="0"/>
              </a:rPr>
              <a:t>Specialist agencies who carry out research on behalf of companies or anyone who commissions them. They sometimes publish reports of their research into particular markets. However, whilst the reports contain very detailed information about the market, they are expensive to buy.</a:t>
            </a:r>
          </a:p>
          <a:p>
            <a:pPr marL="517525" indent="-227013">
              <a:buClr>
                <a:srgbClr val="00B050"/>
              </a:buClr>
              <a:buFont typeface="Arial" panose="020B0604020202020204" pitchFamily="34" charset="0"/>
              <a:buChar char="•"/>
            </a:pPr>
            <a:r>
              <a:rPr lang="en-US" sz="1730" b="1" dirty="0" smtClean="0">
                <a:latin typeface="Arial" panose="020B0604020202020204" pitchFamily="34" charset="0"/>
                <a:cs typeface="Arial" panose="020B0604020202020204" pitchFamily="34" charset="0"/>
              </a:rPr>
              <a:t>The Internet – </a:t>
            </a:r>
            <a:r>
              <a:rPr lang="en-US" sz="1730" dirty="0" smtClean="0">
                <a:latin typeface="Arial" panose="020B0604020202020204" pitchFamily="34" charset="0"/>
                <a:cs typeface="Arial" panose="020B0604020202020204" pitchFamily="34" charset="0"/>
              </a:rPr>
              <a:t>provides an easily accessible source of a very wide range of information, including information on companies from their own websites, on government statistics, newspapers, etc. In fact and paper-based sources of information can often be easily and quickly accessed through the internet. However, care must be taken to check information as it is not always accurate.</a:t>
            </a:r>
          </a:p>
          <a:p>
            <a:pPr marL="285750" indent="-285750">
              <a:buClr>
                <a:srgbClr val="00B050"/>
              </a:buClr>
              <a:buFont typeface="Wingdings 3" panose="05040102010807070707" pitchFamily="18" charset="2"/>
              <a:buChar char=""/>
            </a:pPr>
            <a:r>
              <a:rPr lang="en-US" sz="1730" dirty="0" smtClean="0">
                <a:latin typeface="Arial" panose="020B0604020202020204" pitchFamily="34" charset="0"/>
                <a:cs typeface="Arial" panose="020B0604020202020204" pitchFamily="34" charset="0"/>
              </a:rPr>
              <a:t>Secondary research is often a much cheaper way of gathering information as the research has already been done by others. It may be needed to help assess the total size of a market by finding out the size of the population and its age structure. </a:t>
            </a:r>
            <a:endParaRPr lang="en-US" sz="1730" dirty="0" smtClean="0">
              <a:latin typeface="Arial" panose="020B0604020202020204" pitchFamily="34" charset="0"/>
              <a:cs typeface="Arial" panose="020B0604020202020204" pitchFamily="34" charset="0"/>
            </a:endParaRPr>
          </a:p>
          <a:p>
            <a:pPr marL="285750" indent="-285750">
              <a:buClr>
                <a:srgbClr val="00B050"/>
              </a:buClr>
              <a:buFont typeface="Wingdings 3" panose="05040102010807070707" pitchFamily="18" charset="2"/>
              <a:buChar char=""/>
            </a:pPr>
            <a:r>
              <a:rPr lang="en-US" sz="1730" dirty="0" smtClean="0">
                <a:latin typeface="Arial" panose="020B0604020202020204" pitchFamily="34" charset="0"/>
                <a:cs typeface="Arial" panose="020B0604020202020204" pitchFamily="34" charset="0"/>
              </a:rPr>
              <a:t>Newspapers </a:t>
            </a:r>
            <a:r>
              <a:rPr lang="en-US" sz="1730" dirty="0" smtClean="0">
                <a:latin typeface="Arial" panose="020B0604020202020204" pitchFamily="34" charset="0"/>
                <a:cs typeface="Arial" panose="020B0604020202020204" pitchFamily="34" charset="0"/>
              </a:rPr>
              <a:t>may carry vital economic forecasts if you are trying to assess when a recession might end and your sales increase again. This type of information could not be obtained by primary research</a:t>
            </a:r>
            <a:r>
              <a:rPr lang="en-US" sz="1730" dirty="0" smtClean="0">
                <a:latin typeface="Arial" panose="020B0604020202020204" pitchFamily="34" charset="0"/>
                <a:cs typeface="Arial" panose="020B0604020202020204" pitchFamily="34" charset="0"/>
              </a:rPr>
              <a:t>.</a:t>
            </a:r>
            <a:endParaRPr lang="en-US" sz="1730" dirty="0" smtClean="0">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l="30077" t="16532" r="31183" b="33266"/>
          <a:stretch/>
        </p:blipFill>
        <p:spPr>
          <a:xfrm>
            <a:off x="6879798" y="1150985"/>
            <a:ext cx="1940674" cy="1413919"/>
          </a:xfrm>
          <a:prstGeom prst="rect">
            <a:avLst/>
          </a:prstGeom>
          <a:noFill/>
          <a:effectLst>
            <a:outerShdw blurRad="101600" dist="38100" dir="2700000" sx="102000" sy="102000" algn="tl" rotWithShape="0">
              <a:prstClr val="black">
                <a:alpha val="40000"/>
              </a:prstClr>
            </a:outerShdw>
          </a:effectLst>
        </p:spPr>
      </p:pic>
      <p:pic>
        <p:nvPicPr>
          <p:cNvPr id="3" name="Picture 2">
            <a:hlinkClick r:id="rId4"/>
          </p:cNvPr>
          <p:cNvPicPr>
            <a:picLocks noChangeAspect="1"/>
          </p:cNvPicPr>
          <p:nvPr/>
        </p:nvPicPr>
        <p:blipFill rotWithShape="1">
          <a:blip r:embed="rId5"/>
          <a:srcRect l="14943" t="19687" r="33588" b="6486"/>
          <a:stretch/>
        </p:blipFill>
        <p:spPr>
          <a:xfrm>
            <a:off x="6945384" y="2852936"/>
            <a:ext cx="1875088" cy="1512168"/>
          </a:xfrm>
          <a:prstGeom prst="rect">
            <a:avLst/>
          </a:prstGeom>
          <a:noFill/>
          <a:effectLst>
            <a:outerShdw blurRad="101600" dist="38100" dir="2700000" sx="102000" sy="102000" algn="tl" rotWithShape="0">
              <a:prstClr val="black">
                <a:alpha val="40000"/>
              </a:prstClr>
            </a:outerShdw>
          </a:effectLst>
        </p:spPr>
      </p:pic>
      <p:pic>
        <p:nvPicPr>
          <p:cNvPr id="4" name="Picture 3">
            <a:hlinkClick r:id="rId6"/>
          </p:cNvPr>
          <p:cNvPicPr>
            <a:picLocks noChangeAspect="1"/>
          </p:cNvPicPr>
          <p:nvPr/>
        </p:nvPicPr>
        <p:blipFill rotWithShape="1">
          <a:blip r:embed="rId7"/>
          <a:srcRect l="26203" t="15548" r="28416" b="13579"/>
          <a:stretch/>
        </p:blipFill>
        <p:spPr>
          <a:xfrm>
            <a:off x="6934262" y="4797152"/>
            <a:ext cx="1886210" cy="1656184"/>
          </a:xfrm>
          <a:prstGeom prst="rect">
            <a:avLst/>
          </a:prstGeom>
          <a:noFill/>
          <a:effectLst>
            <a:outerShdw blurRad="101600" dist="38100" dir="2700000" sx="102000" sy="102000" algn="tl" rotWithShape="0">
              <a:prstClr val="black">
                <a:alpha val="40000"/>
              </a:prstClr>
            </a:outerShdw>
          </a:effectLst>
        </p:spPr>
      </p:pic>
      <p:sp>
        <p:nvSpPr>
          <p:cNvPr id="10" name="Title 2"/>
          <p:cNvSpPr>
            <a:spLocks noGrp="1"/>
          </p:cNvSpPr>
          <p:nvPr>
            <p:ph type="title"/>
          </p:nvPr>
        </p:nvSpPr>
        <p:spPr>
          <a:xfrm>
            <a:off x="70266" y="72008"/>
            <a:ext cx="8859452" cy="548680"/>
          </a:xfrm>
        </p:spPr>
        <p:txBody>
          <a:bodyPr>
            <a:noAutofit/>
          </a:bodyPr>
          <a:lstStyle/>
          <a:p>
            <a:r>
              <a:rPr lang="en-US" sz="2800" dirty="0"/>
              <a:t>P5.6 - Sources for Secondary Market Research - External</a:t>
            </a:r>
            <a:endParaRPr lang="en-US" sz="2800" dirty="0"/>
          </a:p>
        </p:txBody>
      </p:sp>
    </p:spTree>
    <p:extLst>
      <p:ext uri="{BB962C8B-B14F-4D97-AF65-F5344CB8AC3E}">
        <p14:creationId xmlns:p14="http://schemas.microsoft.com/office/powerpoint/2010/main" val="1799684759"/>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323528" y="1124744"/>
            <a:ext cx="6624736" cy="5509200"/>
          </a:xfrm>
          <a:prstGeom prst="rect">
            <a:avLst/>
          </a:prstGeom>
        </p:spPr>
        <p:txBody>
          <a:bodyPr wrap="square">
            <a:spAutoFit/>
          </a:bodyPr>
          <a:lstStyle/>
          <a:p>
            <a:pPr marL="541338" indent="-227013">
              <a:buClr>
                <a:srgbClr val="00B050"/>
              </a:buClr>
              <a:buFont typeface="Arial" panose="020B0604020202020204" pitchFamily="34" charset="0"/>
              <a:buChar char="•"/>
            </a:pPr>
            <a:r>
              <a:rPr lang="en-US" sz="1600" b="1" dirty="0" smtClean="0">
                <a:latin typeface="Arial" panose="020B0604020202020204" pitchFamily="34" charset="0"/>
                <a:cs typeface="Arial" panose="020B0604020202020204" pitchFamily="34" charset="0"/>
              </a:rPr>
              <a:t>The Media – </a:t>
            </a:r>
            <a:r>
              <a:rPr lang="en-US" sz="1600" dirty="0" smtClean="0">
                <a:latin typeface="Arial" panose="020B0604020202020204" pitchFamily="34" charset="0"/>
                <a:cs typeface="Arial" panose="020B0604020202020204" pitchFamily="34" charset="0"/>
              </a:rPr>
              <a:t>Other than newspapers, information for market research can come from Television, Radio, Magazines and online sites that freely share the data, to a degree. There will be boas in this information so it cannot be relied upon but there is a lot of it available and is constantly updated. This information includes, PEST data that can be used by companies to adapt marketing according to changing information.</a:t>
            </a:r>
            <a:endParaRPr lang="en-US" sz="1600" dirty="0" smtClean="0">
              <a:latin typeface="Arial" panose="020B0604020202020204" pitchFamily="34" charset="0"/>
              <a:cs typeface="Arial" panose="020B0604020202020204" pitchFamily="34" charset="0"/>
            </a:endParaRPr>
          </a:p>
          <a:p>
            <a:pPr marL="541338" indent="-227013">
              <a:buClr>
                <a:srgbClr val="00B050"/>
              </a:buClr>
              <a:buFont typeface="Arial" panose="020B0604020202020204" pitchFamily="34" charset="0"/>
              <a:buChar char="•"/>
            </a:pPr>
            <a:r>
              <a:rPr lang="en-US" sz="1600" b="1" dirty="0">
                <a:latin typeface="Arial" panose="020B0604020202020204" pitchFamily="34" charset="0"/>
                <a:cs typeface="Arial" panose="020B0604020202020204" pitchFamily="34" charset="0"/>
              </a:rPr>
              <a:t>Competitors – company reports and </a:t>
            </a:r>
            <a:r>
              <a:rPr lang="en-US" sz="1600" b="1" dirty="0" smtClean="0">
                <a:latin typeface="Arial" panose="020B0604020202020204" pitchFamily="34" charset="0"/>
                <a:cs typeface="Arial" panose="020B0604020202020204" pitchFamily="34" charset="0"/>
              </a:rPr>
              <a:t>websites </a:t>
            </a:r>
            <a:r>
              <a:rPr lang="en-US" sz="1600" b="1" dirty="0" smtClean="0">
                <a:latin typeface="Arial" panose="020B0604020202020204" pitchFamily="34" charset="0"/>
                <a:cs typeface="Arial" panose="020B0604020202020204" pitchFamily="34" charset="0"/>
              </a:rPr>
              <a:t>– </a:t>
            </a:r>
            <a:r>
              <a:rPr lang="en-US" sz="1600" dirty="0" smtClean="0">
                <a:latin typeface="Arial" panose="020B0604020202020204" pitchFamily="34" charset="0"/>
                <a:cs typeface="Arial" panose="020B0604020202020204" pitchFamily="34" charset="0"/>
              </a:rPr>
              <a:t>All company reports are publically available for other companies and rivals to read, similarly your own business will have the same public access to its reports. Websites are as available, product bases, pricing strategies, product portfolio etc. Consider Amazon and Play, Tesco’s and </a:t>
            </a:r>
            <a:r>
              <a:rPr lang="en-US" sz="1600" dirty="0" err="1" smtClean="0">
                <a:latin typeface="Arial" panose="020B0604020202020204" pitchFamily="34" charset="0"/>
                <a:cs typeface="Arial" panose="020B0604020202020204" pitchFamily="34" charset="0"/>
              </a:rPr>
              <a:t>Asda</a:t>
            </a:r>
            <a:r>
              <a:rPr lang="en-US" sz="1600" dirty="0">
                <a:latin typeface="Arial" panose="020B0604020202020204" pitchFamily="34" charset="0"/>
                <a:cs typeface="Arial" panose="020B0604020202020204" pitchFamily="34" charset="0"/>
              </a:rPr>
              <a:t>, car sales companies </a:t>
            </a:r>
            <a:r>
              <a:rPr lang="en-US" sz="1600" dirty="0" smtClean="0">
                <a:latin typeface="Arial" panose="020B0604020202020204" pitchFamily="34" charset="0"/>
                <a:cs typeface="Arial" panose="020B0604020202020204" pitchFamily="34" charset="0"/>
              </a:rPr>
              <a:t>and their rivals.</a:t>
            </a:r>
          </a:p>
          <a:p>
            <a:pPr marL="541338" indent="-227013">
              <a:buClr>
                <a:srgbClr val="00B050"/>
              </a:buClr>
              <a:buFont typeface="Arial" panose="020B0604020202020204" pitchFamily="34" charset="0"/>
              <a:buChar char="•"/>
            </a:pPr>
            <a:r>
              <a:rPr lang="en-US" sz="1600" dirty="0" smtClean="0">
                <a:latin typeface="Arial" panose="020B0604020202020204" pitchFamily="34" charset="0"/>
                <a:cs typeface="Arial" panose="020B0604020202020204" pitchFamily="34" charset="0"/>
              </a:rPr>
              <a:t>These levels of information may not be as reliable as primary information but they are available and capable of influencing choices.</a:t>
            </a:r>
          </a:p>
          <a:p>
            <a:pPr marL="300037" indent="-285750">
              <a:buClr>
                <a:srgbClr val="00B050"/>
              </a:buClr>
              <a:buFont typeface="Wingdings 3" panose="05040102010807070707" pitchFamily="18" charset="2"/>
              <a:buChar char=""/>
            </a:pPr>
            <a:r>
              <a:rPr lang="en-GB" sz="1600" b="1" dirty="0" smtClean="0">
                <a:solidFill>
                  <a:srgbClr val="FF0000"/>
                </a:solidFill>
                <a:latin typeface="Arial" panose="020B0604020202020204" pitchFamily="34" charset="0"/>
                <a:cs typeface="Arial" panose="020B0604020202020204" pitchFamily="34" charset="0"/>
              </a:rPr>
              <a:t>P5.6 </a:t>
            </a:r>
            <a:r>
              <a:rPr lang="en-GB" sz="1600" b="1" dirty="0">
                <a:solidFill>
                  <a:srgbClr val="FF0000"/>
                </a:solidFill>
                <a:latin typeface="Arial" panose="020B0604020202020204" pitchFamily="34" charset="0"/>
                <a:cs typeface="Arial" panose="020B0604020202020204" pitchFamily="34" charset="0"/>
              </a:rPr>
              <a:t>– Task </a:t>
            </a:r>
            <a:r>
              <a:rPr lang="en-GB" sz="1600" b="1" dirty="0" smtClean="0">
                <a:solidFill>
                  <a:srgbClr val="FF0000"/>
                </a:solidFill>
                <a:latin typeface="Arial" panose="020B0604020202020204" pitchFamily="34" charset="0"/>
                <a:cs typeface="Arial" panose="020B0604020202020204" pitchFamily="34" charset="0"/>
              </a:rPr>
              <a:t>12 </a:t>
            </a:r>
            <a:r>
              <a:rPr lang="en-GB" sz="1600" b="1" dirty="0">
                <a:solidFill>
                  <a:srgbClr val="FF0000"/>
                </a:solidFill>
                <a:latin typeface="Arial" panose="020B0604020202020204" pitchFamily="34" charset="0"/>
                <a:cs typeface="Arial" panose="020B0604020202020204" pitchFamily="34" charset="0"/>
              </a:rPr>
              <a:t>–</a:t>
            </a:r>
            <a:r>
              <a:rPr lang="en-GB" sz="1600" dirty="0">
                <a:solidFill>
                  <a:srgbClr val="FF0000"/>
                </a:solidFill>
                <a:latin typeface="Arial" panose="020B0604020202020204" pitchFamily="34" charset="0"/>
                <a:cs typeface="Arial" panose="020B0604020202020204" pitchFamily="34" charset="0"/>
              </a:rPr>
              <a:t> Describe and Explain the different </a:t>
            </a:r>
            <a:r>
              <a:rPr lang="en-GB" sz="1600" dirty="0" smtClean="0">
                <a:solidFill>
                  <a:srgbClr val="FF0000"/>
                </a:solidFill>
                <a:latin typeface="Arial" panose="020B0604020202020204" pitchFamily="34" charset="0"/>
                <a:cs typeface="Arial" panose="020B0604020202020204" pitchFamily="34" charset="0"/>
              </a:rPr>
              <a:t>external sources of marketing information available and explain the advantages and disadvantages of each in generating an effective marketing plan.</a:t>
            </a:r>
            <a:endParaRPr lang="en-GB" sz="1600" dirty="0">
              <a:solidFill>
                <a:srgbClr val="FF0000"/>
              </a:solidFill>
              <a:latin typeface="Arial" panose="020B0604020202020204" pitchFamily="34" charset="0"/>
              <a:cs typeface="Arial" panose="020B0604020202020204" pitchFamily="34" charset="0"/>
            </a:endParaRPr>
          </a:p>
          <a:p>
            <a:pPr marL="300037" indent="-285750">
              <a:buClr>
                <a:srgbClr val="00B050"/>
              </a:buClr>
              <a:buFont typeface="Wingdings 3" panose="05040102010807070707" pitchFamily="18" charset="2"/>
              <a:buChar char=""/>
            </a:pPr>
            <a:r>
              <a:rPr lang="en-GB" sz="1600" b="1" dirty="0" smtClean="0">
                <a:solidFill>
                  <a:srgbClr val="FF0000"/>
                </a:solidFill>
                <a:latin typeface="Arial" panose="020B0604020202020204" pitchFamily="34" charset="0"/>
                <a:cs typeface="Arial" panose="020B0604020202020204" pitchFamily="34" charset="0"/>
              </a:rPr>
              <a:t>M2.2 </a:t>
            </a:r>
            <a:r>
              <a:rPr lang="en-GB" sz="1600" b="1" dirty="0">
                <a:solidFill>
                  <a:srgbClr val="FF0000"/>
                </a:solidFill>
                <a:latin typeface="Arial" panose="020B0604020202020204" pitchFamily="34" charset="0"/>
                <a:cs typeface="Arial" panose="020B0604020202020204" pitchFamily="34" charset="0"/>
              </a:rPr>
              <a:t>– Task </a:t>
            </a:r>
            <a:r>
              <a:rPr lang="en-GB" sz="1600" b="1" dirty="0" smtClean="0">
                <a:solidFill>
                  <a:srgbClr val="FF0000"/>
                </a:solidFill>
                <a:latin typeface="Arial" panose="020B0604020202020204" pitchFamily="34" charset="0"/>
                <a:cs typeface="Arial" panose="020B0604020202020204" pitchFamily="34" charset="0"/>
              </a:rPr>
              <a:t>13 </a:t>
            </a:r>
            <a:r>
              <a:rPr lang="en-GB" sz="1600" b="1" dirty="0">
                <a:solidFill>
                  <a:srgbClr val="FF0000"/>
                </a:solidFill>
                <a:latin typeface="Arial" panose="020B0604020202020204" pitchFamily="34" charset="0"/>
                <a:cs typeface="Arial" panose="020B0604020202020204" pitchFamily="34" charset="0"/>
              </a:rPr>
              <a:t>- </a:t>
            </a:r>
            <a:r>
              <a:rPr lang="en-GB" sz="1600" dirty="0">
                <a:solidFill>
                  <a:srgbClr val="FF0000"/>
                </a:solidFill>
                <a:latin typeface="Arial" panose="020B0604020202020204" pitchFamily="34" charset="0"/>
                <a:cs typeface="Arial" panose="020B0604020202020204" pitchFamily="34" charset="0"/>
              </a:rPr>
              <a:t>Justify your choice of </a:t>
            </a:r>
            <a:r>
              <a:rPr lang="en-GB" sz="1600" dirty="0" smtClean="0">
                <a:solidFill>
                  <a:srgbClr val="FF0000"/>
                </a:solidFill>
                <a:latin typeface="Arial" panose="020B0604020202020204" pitchFamily="34" charset="0"/>
                <a:cs typeface="Arial" panose="020B0604020202020204" pitchFamily="34" charset="0"/>
              </a:rPr>
              <a:t>External Marketing research tools in generating your marketing plan.</a:t>
            </a:r>
            <a:endParaRPr lang="en-GB" sz="1600" dirty="0">
              <a:solidFill>
                <a:srgbClr val="FF0000"/>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rotWithShape="1">
          <a:blip r:embed="rId3"/>
          <a:srcRect l="30077" t="16532" r="31183" b="33266"/>
          <a:stretch/>
        </p:blipFill>
        <p:spPr>
          <a:xfrm>
            <a:off x="6879798" y="1150985"/>
            <a:ext cx="1940674" cy="1413919"/>
          </a:xfrm>
          <a:prstGeom prst="rect">
            <a:avLst/>
          </a:prstGeom>
          <a:noFill/>
          <a:effectLst>
            <a:outerShdw blurRad="101600" dist="38100" dir="2700000" sx="102000" sy="102000" algn="tl" rotWithShape="0">
              <a:prstClr val="black">
                <a:alpha val="40000"/>
              </a:prstClr>
            </a:outerShdw>
          </a:effectLst>
        </p:spPr>
      </p:pic>
      <p:pic>
        <p:nvPicPr>
          <p:cNvPr id="3" name="Picture 2">
            <a:hlinkClick r:id="rId4"/>
          </p:cNvPr>
          <p:cNvPicPr>
            <a:picLocks noChangeAspect="1"/>
          </p:cNvPicPr>
          <p:nvPr/>
        </p:nvPicPr>
        <p:blipFill rotWithShape="1">
          <a:blip r:embed="rId5"/>
          <a:srcRect l="14943" t="19687" r="33588" b="6486"/>
          <a:stretch/>
        </p:blipFill>
        <p:spPr>
          <a:xfrm>
            <a:off x="6945384" y="2852936"/>
            <a:ext cx="1875088" cy="1512168"/>
          </a:xfrm>
          <a:prstGeom prst="rect">
            <a:avLst/>
          </a:prstGeom>
          <a:noFill/>
          <a:effectLst>
            <a:outerShdw blurRad="101600" dist="38100" dir="2700000" sx="102000" sy="102000" algn="tl" rotWithShape="0">
              <a:prstClr val="black">
                <a:alpha val="40000"/>
              </a:prstClr>
            </a:outerShdw>
          </a:effectLst>
        </p:spPr>
      </p:pic>
      <p:pic>
        <p:nvPicPr>
          <p:cNvPr id="4" name="Picture 3">
            <a:hlinkClick r:id="rId6"/>
          </p:cNvPr>
          <p:cNvPicPr>
            <a:picLocks noChangeAspect="1"/>
          </p:cNvPicPr>
          <p:nvPr/>
        </p:nvPicPr>
        <p:blipFill rotWithShape="1">
          <a:blip r:embed="rId7"/>
          <a:srcRect l="26203" t="15548" r="28416" b="13579"/>
          <a:stretch/>
        </p:blipFill>
        <p:spPr>
          <a:xfrm>
            <a:off x="6934262" y="4797152"/>
            <a:ext cx="1886210" cy="1656184"/>
          </a:xfrm>
          <a:prstGeom prst="rect">
            <a:avLst/>
          </a:prstGeom>
          <a:noFill/>
          <a:effectLst>
            <a:outerShdw blurRad="101600" dist="38100" dir="2700000" sx="102000" sy="102000" algn="tl" rotWithShape="0">
              <a:prstClr val="black">
                <a:alpha val="40000"/>
              </a:prstClr>
            </a:outerShdw>
          </a:effectLst>
        </p:spPr>
      </p:pic>
      <p:sp>
        <p:nvSpPr>
          <p:cNvPr id="10" name="Title 2"/>
          <p:cNvSpPr>
            <a:spLocks noGrp="1"/>
          </p:cNvSpPr>
          <p:nvPr>
            <p:ph type="title"/>
          </p:nvPr>
        </p:nvSpPr>
        <p:spPr>
          <a:xfrm>
            <a:off x="70266" y="72008"/>
            <a:ext cx="8859452" cy="548680"/>
          </a:xfrm>
        </p:spPr>
        <p:txBody>
          <a:bodyPr>
            <a:noAutofit/>
          </a:bodyPr>
          <a:lstStyle/>
          <a:p>
            <a:r>
              <a:rPr lang="en-US" sz="2800" dirty="0"/>
              <a:t>P5.6 - Sources for Secondary Market Research - External</a:t>
            </a:r>
            <a:endParaRPr lang="en-US" sz="2800" dirty="0"/>
          </a:p>
        </p:txBody>
      </p:sp>
    </p:spTree>
    <p:extLst>
      <p:ext uri="{BB962C8B-B14F-4D97-AF65-F5344CB8AC3E}">
        <p14:creationId xmlns:p14="http://schemas.microsoft.com/office/powerpoint/2010/main" val="3804938957"/>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84777" cy="5786199"/>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00" dirty="0"/>
              <a:t>For this stage you need to create research methods as part of a marketing plan. In that plan you will need to use research created using Primary, Secondary, Internal and External, Qualitative and Quantitative, online and offline research.  </a:t>
            </a:r>
            <a:r>
              <a:rPr lang="en-US" sz="1500" dirty="0" smtClean="0"/>
              <a:t>Writing </a:t>
            </a:r>
            <a:r>
              <a:rPr lang="en-US" sz="1500" dirty="0"/>
              <a:t>an effective questionnaire is not a task for novices. At the very least it requires an understanding of four basics. These are:</a:t>
            </a:r>
          </a:p>
          <a:p>
            <a:pPr marL="355600" lvl="1" indent="-342900">
              <a:spcAft>
                <a:spcPts val="600"/>
              </a:spcAft>
              <a:buClr>
                <a:srgbClr val="00B050"/>
              </a:buClr>
              <a:buFont typeface="Wingdings 3" panose="05040102010807070707" pitchFamily="18" charset="2"/>
              <a:buChar char=""/>
            </a:pPr>
            <a:r>
              <a:rPr lang="en-US" sz="1500" b="1" dirty="0" smtClean="0"/>
              <a:t>Keep </a:t>
            </a:r>
            <a:r>
              <a:rPr lang="en-US" sz="1500" b="1" dirty="0"/>
              <a:t>the questionnaire as short as </a:t>
            </a:r>
            <a:r>
              <a:rPr lang="en-US" sz="1500" b="1" dirty="0" smtClean="0"/>
              <a:t>possible</a:t>
            </a:r>
            <a:r>
              <a:rPr lang="en-US" sz="1500" dirty="0" smtClean="0"/>
              <a:t> - Most </a:t>
            </a:r>
            <a:r>
              <a:rPr lang="en-US" sz="1500" dirty="0"/>
              <a:t>people are busy. </a:t>
            </a:r>
            <a:r>
              <a:rPr lang="en-US" sz="1500" dirty="0" smtClean="0"/>
              <a:t>If </a:t>
            </a:r>
            <a:r>
              <a:rPr lang="en-US" sz="1500" dirty="0"/>
              <a:t>your questionnaire is long and complicated, it will greatly lessen the chances of receiving a response.</a:t>
            </a:r>
          </a:p>
          <a:p>
            <a:pPr marL="355600" lvl="1" indent="-342900">
              <a:spcAft>
                <a:spcPts val="600"/>
              </a:spcAft>
              <a:buClr>
                <a:srgbClr val="00B050"/>
              </a:buClr>
              <a:buFont typeface="Wingdings 3" panose="05040102010807070707" pitchFamily="18" charset="2"/>
              <a:buChar char=""/>
            </a:pPr>
            <a:r>
              <a:rPr lang="en-US" sz="1500" b="1" dirty="0" smtClean="0"/>
              <a:t>Target </a:t>
            </a:r>
            <a:r>
              <a:rPr lang="en-US" sz="1500" b="1" dirty="0"/>
              <a:t>the questionnaire </a:t>
            </a:r>
            <a:r>
              <a:rPr lang="en-US" sz="1500" b="1" dirty="0" smtClean="0"/>
              <a:t>carefully</a:t>
            </a:r>
            <a:r>
              <a:rPr lang="en-US" sz="1500" dirty="0" smtClean="0"/>
              <a:t> - You </a:t>
            </a:r>
            <a:r>
              <a:rPr lang="en-US" sz="1500" dirty="0"/>
              <a:t>must make sure that your questionnaire is completely relevant to the person you’re asking to complete it. If they’re unable to answer the first few questions, then they’re very likely to give up</a:t>
            </a:r>
            <a:r>
              <a:rPr lang="en-US" sz="1500" dirty="0" smtClean="0"/>
              <a:t>.</a:t>
            </a:r>
            <a:endParaRPr lang="en-US" sz="1500" dirty="0"/>
          </a:p>
          <a:p>
            <a:pPr marL="355600" lvl="1" indent="-342900">
              <a:spcAft>
                <a:spcPts val="600"/>
              </a:spcAft>
              <a:buClr>
                <a:srgbClr val="00B050"/>
              </a:buClr>
              <a:buFont typeface="Wingdings 3" panose="05040102010807070707" pitchFamily="18" charset="2"/>
              <a:buChar char=""/>
            </a:pPr>
            <a:r>
              <a:rPr lang="en-US" sz="1500" b="1" dirty="0" smtClean="0"/>
              <a:t>Consider </a:t>
            </a:r>
            <a:r>
              <a:rPr lang="en-US" sz="1500" b="1" dirty="0"/>
              <a:t>the question of </a:t>
            </a:r>
            <a:r>
              <a:rPr lang="en-US" sz="1500" b="1" dirty="0" smtClean="0"/>
              <a:t>anonymity </a:t>
            </a:r>
            <a:r>
              <a:rPr lang="en-US" sz="1500" dirty="0" smtClean="0"/>
              <a:t>- If </a:t>
            </a:r>
            <a:r>
              <a:rPr lang="en-US" sz="1500" dirty="0"/>
              <a:t>your questionnaire contains sensitive or personal questions, you need to convince potential respondents that their answers will be confidential. If not, they will not respond</a:t>
            </a:r>
            <a:r>
              <a:rPr lang="en-US" sz="1500" dirty="0" smtClean="0"/>
              <a:t>.</a:t>
            </a:r>
            <a:endParaRPr lang="en-US" sz="1500" dirty="0"/>
          </a:p>
          <a:p>
            <a:pPr marL="355600" lvl="1" indent="-342900">
              <a:spcAft>
                <a:spcPts val="600"/>
              </a:spcAft>
              <a:buClr>
                <a:srgbClr val="00B050"/>
              </a:buClr>
              <a:buFont typeface="Wingdings 3" panose="05040102010807070707" pitchFamily="18" charset="2"/>
              <a:buChar char=""/>
            </a:pPr>
            <a:r>
              <a:rPr lang="en-US" sz="1500" b="1" dirty="0" smtClean="0"/>
              <a:t>Types </a:t>
            </a:r>
            <a:r>
              <a:rPr lang="en-US" sz="1500" b="1" dirty="0"/>
              <a:t>of </a:t>
            </a:r>
            <a:r>
              <a:rPr lang="en-US" sz="1500" b="1" dirty="0" smtClean="0"/>
              <a:t>questions </a:t>
            </a:r>
            <a:r>
              <a:rPr lang="en-US" sz="1500" dirty="0" smtClean="0"/>
              <a:t>- Keep </a:t>
            </a:r>
            <a:r>
              <a:rPr lang="en-US" sz="1500" dirty="0"/>
              <a:t>your language </a:t>
            </a:r>
            <a:r>
              <a:rPr lang="en-US" sz="1500" dirty="0" smtClean="0"/>
              <a:t>simple, which </a:t>
            </a:r>
            <a:r>
              <a:rPr lang="en-US" sz="1500" dirty="0"/>
              <a:t>will be instantly understood. Don’t use any jargon or abbreviations which might be unknown to some of your target sample.</a:t>
            </a:r>
          </a:p>
          <a:p>
            <a:pPr marL="355600" lvl="1" indent="-342900">
              <a:spcAft>
                <a:spcPts val="600"/>
              </a:spcAft>
              <a:buClr>
                <a:srgbClr val="00B050"/>
              </a:buClr>
              <a:buFont typeface="Wingdings 3" panose="05040102010807070707" pitchFamily="18" charset="2"/>
              <a:buChar char=""/>
            </a:pPr>
            <a:r>
              <a:rPr lang="en-US" sz="1500" b="1" dirty="0" smtClean="0"/>
              <a:t>Start </a:t>
            </a:r>
            <a:r>
              <a:rPr lang="en-US" sz="1500" b="1" dirty="0"/>
              <a:t>with interesting </a:t>
            </a:r>
            <a:r>
              <a:rPr lang="en-US" sz="1500" b="1" dirty="0" smtClean="0"/>
              <a:t>questions</a:t>
            </a:r>
            <a:r>
              <a:rPr lang="en-US" sz="1500" dirty="0" smtClean="0"/>
              <a:t> - Interesting</a:t>
            </a:r>
            <a:r>
              <a:rPr lang="en-US" sz="1500" dirty="0"/>
              <a:t>, relevant initial questions will immediately involve the respondent in the questionnaire, and make it more likely that they will continue on through the whole thing. Save the more complicated ones for later. You could begin with one or two non-specialised personal </a:t>
            </a:r>
            <a:r>
              <a:rPr lang="en-US" sz="1500" dirty="0" smtClean="0"/>
              <a:t>questions.</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000" dirty="0"/>
              <a:t>P6.1 </a:t>
            </a:r>
            <a:r>
              <a:rPr lang="en-US" sz="2000" dirty="0" smtClean="0"/>
              <a:t>- How </a:t>
            </a:r>
            <a:r>
              <a:rPr lang="en-US" sz="2000" dirty="0"/>
              <a:t>to carry out </a:t>
            </a:r>
            <a:r>
              <a:rPr lang="en-US" sz="2000" dirty="0" smtClean="0"/>
              <a:t>Market Research </a:t>
            </a:r>
            <a:r>
              <a:rPr lang="en-US" sz="2000" dirty="0"/>
              <a:t>using </a:t>
            </a:r>
            <a:r>
              <a:rPr lang="en-US" sz="2000" dirty="0" smtClean="0"/>
              <a:t>Primary </a:t>
            </a:r>
            <a:r>
              <a:rPr lang="en-US" sz="2000" dirty="0"/>
              <a:t>and </a:t>
            </a:r>
            <a:r>
              <a:rPr lang="en-US" sz="2000" dirty="0" smtClean="0"/>
              <a:t>Secondary Methods</a:t>
            </a:r>
            <a:endParaRPr lang="en-US" sz="2000" dirty="0"/>
          </a:p>
        </p:txBody>
      </p:sp>
      <p:pic>
        <p:nvPicPr>
          <p:cNvPr id="14338" name="Picture 2" descr="Image result for example of good questionnair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r="4211" b="-765"/>
          <a:stretch/>
        </p:blipFill>
        <p:spPr bwMode="auto">
          <a:xfrm>
            <a:off x="7236296" y="1052736"/>
            <a:ext cx="1584175" cy="1377327"/>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Image result for example of good questionnair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647" r="29560"/>
          <a:stretch/>
        </p:blipFill>
        <p:spPr bwMode="auto">
          <a:xfrm>
            <a:off x="7237014" y="2564904"/>
            <a:ext cx="1571909"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Image result for example of bad  questionnair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583" b="4658"/>
          <a:stretch/>
        </p:blipFill>
        <p:spPr bwMode="auto">
          <a:xfrm>
            <a:off x="7236296" y="4725144"/>
            <a:ext cx="1572627" cy="1839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216604"/>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84777" cy="555536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00" b="1" dirty="0"/>
              <a:t>Don’t make it too formal or informal </a:t>
            </a:r>
            <a:r>
              <a:rPr lang="en-US" sz="1500" dirty="0"/>
              <a:t>- It’s not an official document; just use “standard”, neutral vocabulary and grammar, being careful, however, not to use colloquial language.</a:t>
            </a:r>
          </a:p>
          <a:p>
            <a:pPr marL="355600" lvl="1" indent="-342900">
              <a:spcAft>
                <a:spcPts val="600"/>
              </a:spcAft>
              <a:buClr>
                <a:srgbClr val="00B050"/>
              </a:buClr>
              <a:buFont typeface="Wingdings 3" panose="05040102010807070707" pitchFamily="18" charset="2"/>
              <a:buChar char=""/>
            </a:pPr>
            <a:r>
              <a:rPr lang="en-US" sz="1500" b="1" dirty="0" smtClean="0"/>
              <a:t>Avoid </a:t>
            </a:r>
            <a:r>
              <a:rPr lang="en-US" sz="1500" b="1" dirty="0"/>
              <a:t>leading </a:t>
            </a:r>
            <a:r>
              <a:rPr lang="en-US" sz="1500" b="1" dirty="0" smtClean="0"/>
              <a:t>questions </a:t>
            </a:r>
            <a:r>
              <a:rPr lang="en-US" sz="1500" dirty="0" smtClean="0"/>
              <a:t>– E.g., </a:t>
            </a:r>
            <a:r>
              <a:rPr lang="en-US" sz="1500" dirty="0"/>
              <a:t>Which train company do you use most often? presumes that the respondent travels by train. If they don’t, they can’t answer.</a:t>
            </a:r>
          </a:p>
          <a:p>
            <a:pPr marL="355600" lvl="1" indent="-342900">
              <a:spcAft>
                <a:spcPts val="600"/>
              </a:spcAft>
              <a:buClr>
                <a:srgbClr val="00B050"/>
              </a:buClr>
              <a:buFont typeface="Wingdings 3" panose="05040102010807070707" pitchFamily="18" charset="2"/>
              <a:buChar char=""/>
            </a:pPr>
            <a:r>
              <a:rPr lang="en-US" sz="1500" b="1" dirty="0" smtClean="0"/>
              <a:t>Limit</a:t>
            </a:r>
            <a:r>
              <a:rPr lang="en-US" sz="1500" b="1" dirty="0"/>
              <a:t>, or avoid, the use of open-ended </a:t>
            </a:r>
            <a:r>
              <a:rPr lang="en-US" sz="1500" b="1" dirty="0" smtClean="0"/>
              <a:t>questions </a:t>
            </a:r>
            <a:r>
              <a:rPr lang="en-US" sz="1500" dirty="0" smtClean="0"/>
              <a:t>- Open-ended </a:t>
            </a:r>
            <a:r>
              <a:rPr lang="en-US" sz="1500" dirty="0"/>
              <a:t>questions require an original, personal response to a question. For example, What do you consider to be the most important qualities of a Personnel Officer? Answers to such questions obviously take a lot more time than yes/no answers or rating </a:t>
            </a:r>
            <a:r>
              <a:rPr lang="en-US" sz="1500" dirty="0" smtClean="0"/>
              <a:t>scales, </a:t>
            </a:r>
            <a:r>
              <a:rPr lang="en-US" sz="1500" dirty="0"/>
              <a:t>put them at the end. And don’t leave too much space for the </a:t>
            </a:r>
            <a:r>
              <a:rPr lang="en-US" sz="1500" dirty="0" smtClean="0"/>
              <a:t>answer.</a:t>
            </a:r>
            <a:endParaRPr lang="en-US" sz="1500" dirty="0"/>
          </a:p>
          <a:p>
            <a:pPr marL="355600" lvl="1" indent="-342900">
              <a:spcAft>
                <a:spcPts val="600"/>
              </a:spcAft>
              <a:buClr>
                <a:srgbClr val="00B050"/>
              </a:buClr>
              <a:buFont typeface="Wingdings 3" panose="05040102010807070707" pitchFamily="18" charset="2"/>
              <a:buChar char=""/>
            </a:pPr>
            <a:r>
              <a:rPr lang="en-US" sz="1500" b="1" dirty="0"/>
              <a:t>Use simple rating scales or lists of </a:t>
            </a:r>
            <a:r>
              <a:rPr lang="en-US" sz="1500" b="1" dirty="0" smtClean="0"/>
              <a:t>choices</a:t>
            </a:r>
            <a:r>
              <a:rPr lang="en-US" sz="1500" dirty="0" smtClean="0"/>
              <a:t> - If </a:t>
            </a:r>
            <a:r>
              <a:rPr lang="en-US" sz="1500" dirty="0"/>
              <a:t>the respondent is faced with a long list of scales or choices, they may be put off. Maybe consider five as a maximum</a:t>
            </a:r>
            <a:r>
              <a:rPr lang="en-US" sz="1500" dirty="0" smtClean="0"/>
              <a:t>.</a:t>
            </a:r>
            <a:endParaRPr lang="en-US" sz="1500" dirty="0"/>
          </a:p>
          <a:p>
            <a:pPr marL="355600" lvl="1" indent="-342900">
              <a:spcAft>
                <a:spcPts val="600"/>
              </a:spcAft>
              <a:buClr>
                <a:srgbClr val="00B050"/>
              </a:buClr>
              <a:buFont typeface="Wingdings 3" panose="05040102010807070707" pitchFamily="18" charset="2"/>
              <a:buChar char=""/>
            </a:pPr>
            <a:r>
              <a:rPr lang="en-US" sz="1500" b="1" dirty="0"/>
              <a:t>Put your questions in logical </a:t>
            </a:r>
            <a:r>
              <a:rPr lang="en-US" sz="1500" b="1" dirty="0" smtClean="0"/>
              <a:t>order </a:t>
            </a:r>
            <a:r>
              <a:rPr lang="en-US" sz="1500" dirty="0" smtClean="0"/>
              <a:t>- There </a:t>
            </a:r>
            <a:r>
              <a:rPr lang="en-US" sz="1500" dirty="0"/>
              <a:t>should be a flow of questions; one question should logically follow the previous one. You could perhaps start with one or two general questions, and then become more specific</a:t>
            </a:r>
            <a:r>
              <a:rPr lang="en-US" sz="1500" dirty="0" smtClean="0"/>
              <a:t>.</a:t>
            </a:r>
          </a:p>
          <a:p>
            <a:pPr marL="355600" lvl="1" indent="-342900">
              <a:spcAft>
                <a:spcPts val="600"/>
              </a:spcAft>
              <a:buClr>
                <a:srgbClr val="00B050"/>
              </a:buClr>
              <a:buFont typeface="Wingdings 3" panose="05040102010807070707" pitchFamily="18" charset="2"/>
              <a:buChar char=""/>
            </a:pPr>
            <a:r>
              <a:rPr lang="en-US" sz="1500" b="1" dirty="0" smtClean="0">
                <a:solidFill>
                  <a:srgbClr val="DE0000"/>
                </a:solidFill>
              </a:rPr>
              <a:t>P6.1 – Task 14 - </a:t>
            </a:r>
            <a:r>
              <a:rPr lang="en-US" sz="1500" dirty="0" smtClean="0">
                <a:solidFill>
                  <a:srgbClr val="DE0000"/>
                </a:solidFill>
              </a:rPr>
              <a:t>Create a Questionnaire for your company on the demands for opening a new shop or broadening the range of products following the above rules using quantitative and qualitative questions, and a range of answering methods.</a:t>
            </a:r>
            <a:endParaRPr lang="en-US" sz="1500" dirty="0">
              <a:solidFill>
                <a:srgbClr val="DE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000" dirty="0"/>
              <a:t>P6.1 </a:t>
            </a:r>
            <a:r>
              <a:rPr lang="en-US" sz="2000" dirty="0" smtClean="0"/>
              <a:t>- How </a:t>
            </a:r>
            <a:r>
              <a:rPr lang="en-US" sz="2000" dirty="0"/>
              <a:t>to carry out </a:t>
            </a:r>
            <a:r>
              <a:rPr lang="en-US" sz="2000" dirty="0" smtClean="0"/>
              <a:t>Market Research </a:t>
            </a:r>
            <a:r>
              <a:rPr lang="en-US" sz="2000" dirty="0"/>
              <a:t>using </a:t>
            </a:r>
            <a:r>
              <a:rPr lang="en-US" sz="2000" dirty="0" smtClean="0"/>
              <a:t>Primary </a:t>
            </a:r>
            <a:r>
              <a:rPr lang="en-US" sz="2000" dirty="0"/>
              <a:t>and </a:t>
            </a:r>
            <a:r>
              <a:rPr lang="en-US" sz="2000" dirty="0" smtClean="0"/>
              <a:t>Secondary Methods</a:t>
            </a:r>
            <a:endParaRPr lang="en-US" sz="2000" dirty="0"/>
          </a:p>
        </p:txBody>
      </p:sp>
      <p:pic>
        <p:nvPicPr>
          <p:cNvPr id="4" name="Picture 2" descr="Image result for example of good questionnair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r="4211" b="-765"/>
          <a:stretch/>
        </p:blipFill>
        <p:spPr bwMode="auto">
          <a:xfrm>
            <a:off x="7236296" y="1052736"/>
            <a:ext cx="1584175" cy="137732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Image result for example of good questionnair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647" r="29560"/>
          <a:stretch/>
        </p:blipFill>
        <p:spPr bwMode="auto">
          <a:xfrm>
            <a:off x="7237014" y="2564904"/>
            <a:ext cx="1571909" cy="20162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Image result for example of bad  questionnair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583" b="4658"/>
          <a:stretch/>
        </p:blipFill>
        <p:spPr bwMode="auto">
          <a:xfrm>
            <a:off x="7236296" y="4725144"/>
            <a:ext cx="1572627" cy="1839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5483564"/>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spcAft>
                <a:spcPts val="300"/>
              </a:spcAft>
              <a:buClr>
                <a:srgbClr val="00B050"/>
              </a:buClr>
              <a:buFont typeface="Wingdings 3" panose="05040102010807070707" pitchFamily="18" charset="2"/>
              <a:buChar char=""/>
            </a:pPr>
            <a:r>
              <a:rPr lang="en-US" sz="1500" dirty="0"/>
              <a:t>You should create a plan using the criteria on slide 13, answering the objectives and following the layout:</a:t>
            </a:r>
          </a:p>
          <a:p>
            <a:pPr marL="0" indent="0">
              <a:spcAft>
                <a:spcPts val="300"/>
              </a:spcAft>
              <a:buClr>
                <a:srgbClr val="00B050"/>
              </a:buClr>
              <a:buNone/>
            </a:pPr>
            <a:r>
              <a:rPr lang="en-US" sz="1500" b="1" dirty="0" smtClean="0">
                <a:latin typeface="Arial" panose="020B0604020202020204" pitchFamily="34" charset="0"/>
                <a:cs typeface="Arial" panose="020B0604020202020204" pitchFamily="34" charset="0"/>
              </a:rPr>
              <a:t>Objective/Purpose </a:t>
            </a:r>
            <a:r>
              <a:rPr lang="en-US" sz="1500" b="1" dirty="0">
                <a:latin typeface="Arial" panose="020B0604020202020204" pitchFamily="34" charset="0"/>
                <a:cs typeface="Arial" panose="020B0604020202020204" pitchFamily="34" charset="0"/>
              </a:rPr>
              <a:t>of a Marketing Research Strategy Plan</a:t>
            </a:r>
          </a:p>
          <a:p>
            <a:pPr marL="285750" indent="-285750">
              <a:spcAft>
                <a:spcPts val="300"/>
              </a:spcAft>
              <a:buClr>
                <a:srgbClr val="00B050"/>
              </a:buClr>
              <a:buFont typeface="Wingdings 3" panose="05040102010807070707" pitchFamily="18" charset="2"/>
              <a:buChar char=""/>
            </a:pPr>
            <a:r>
              <a:rPr lang="en-US" sz="1500" dirty="0">
                <a:latin typeface="Arial" panose="020B0604020202020204" pitchFamily="34" charset="0"/>
                <a:cs typeface="Arial" panose="020B0604020202020204" pitchFamily="34" charset="0"/>
              </a:rPr>
              <a:t>A proposals purpose if to answer the following questions:</a:t>
            </a:r>
          </a:p>
          <a:p>
            <a:pPr marL="631825" indent="-342900">
              <a:spcAft>
                <a:spcPts val="300"/>
              </a:spcAft>
              <a:buClr>
                <a:srgbClr val="00B050"/>
              </a:buClr>
              <a:buSzPct val="76000"/>
              <a:buFont typeface="+mj-lt"/>
              <a:buAutoNum type="arabicPeriod"/>
            </a:pPr>
            <a:r>
              <a:rPr lang="en-US" sz="1500" dirty="0">
                <a:latin typeface="Arial" panose="020B0604020202020204" pitchFamily="34" charset="0"/>
                <a:cs typeface="Arial" panose="020B0604020202020204" pitchFamily="34" charset="0"/>
              </a:rPr>
              <a:t>What benefits does the marketing department expects to gain  through the research data?</a:t>
            </a:r>
          </a:p>
          <a:p>
            <a:pPr marL="631825" indent="-342900">
              <a:spcAft>
                <a:spcPts val="300"/>
              </a:spcAft>
              <a:buClr>
                <a:srgbClr val="00B050"/>
              </a:buClr>
              <a:buSzPct val="76000"/>
              <a:buFont typeface="+mj-lt"/>
              <a:buAutoNum type="arabicPeriod"/>
            </a:pPr>
            <a:r>
              <a:rPr lang="en-US" sz="1500" dirty="0">
                <a:latin typeface="Arial" panose="020B0604020202020204" pitchFamily="34" charset="0"/>
                <a:cs typeface="Arial" panose="020B0604020202020204" pitchFamily="34" charset="0"/>
              </a:rPr>
              <a:t>What methods will be used for conducting the research?</a:t>
            </a:r>
          </a:p>
          <a:p>
            <a:pPr marL="631825" indent="-342900">
              <a:spcAft>
                <a:spcPts val="300"/>
              </a:spcAft>
              <a:buClr>
                <a:srgbClr val="00B050"/>
              </a:buClr>
              <a:buSzPct val="76000"/>
              <a:buFont typeface="+mj-lt"/>
              <a:buAutoNum type="arabicPeriod"/>
            </a:pPr>
            <a:r>
              <a:rPr lang="en-US" sz="1500" dirty="0">
                <a:latin typeface="Arial" panose="020B0604020202020204" pitchFamily="34" charset="0"/>
                <a:cs typeface="Arial" panose="020B0604020202020204" pitchFamily="34" charset="0"/>
              </a:rPr>
              <a:t>How long will the research work </a:t>
            </a:r>
            <a:r>
              <a:rPr lang="en-US" sz="1500" dirty="0" smtClean="0">
                <a:latin typeface="Arial" panose="020B0604020202020204" pitchFamily="34" charset="0"/>
                <a:cs typeface="Arial" panose="020B0604020202020204" pitchFamily="34" charset="0"/>
              </a:rPr>
              <a:t>take and </a:t>
            </a:r>
            <a:r>
              <a:rPr lang="en-US" sz="1500" dirty="0">
                <a:latin typeface="Arial" panose="020B0604020202020204" pitchFamily="34" charset="0"/>
                <a:cs typeface="Arial" panose="020B0604020202020204" pitchFamily="34" charset="0"/>
              </a:rPr>
              <a:t>Who will be involved?</a:t>
            </a:r>
          </a:p>
          <a:p>
            <a:pPr marL="631825" indent="-342900">
              <a:spcAft>
                <a:spcPts val="300"/>
              </a:spcAft>
              <a:buClr>
                <a:srgbClr val="00B050"/>
              </a:buClr>
              <a:buSzPct val="76000"/>
              <a:buFont typeface="+mj-lt"/>
              <a:buAutoNum type="arabicPeriod"/>
            </a:pPr>
            <a:r>
              <a:rPr lang="en-US" sz="1500" dirty="0" smtClean="0">
                <a:latin typeface="Arial" panose="020B0604020202020204" pitchFamily="34" charset="0"/>
                <a:cs typeface="Arial" panose="020B0604020202020204" pitchFamily="34" charset="0"/>
              </a:rPr>
              <a:t>How </a:t>
            </a:r>
            <a:r>
              <a:rPr lang="en-US" sz="1500" dirty="0">
                <a:latin typeface="Arial" panose="020B0604020202020204" pitchFamily="34" charset="0"/>
                <a:cs typeface="Arial" panose="020B0604020202020204" pitchFamily="34" charset="0"/>
              </a:rPr>
              <a:t>much money and resources will the research study cost?</a:t>
            </a:r>
          </a:p>
          <a:p>
            <a:pPr marL="285750" indent="-285750">
              <a:spcAft>
                <a:spcPts val="300"/>
              </a:spcAft>
              <a:buClr>
                <a:srgbClr val="00B050"/>
              </a:buClr>
              <a:buFont typeface="Wingdings 3" panose="05040102010807070707" pitchFamily="18" charset="2"/>
              <a:buChar char=""/>
            </a:pPr>
            <a:r>
              <a:rPr lang="en-US" sz="1500" dirty="0" smtClean="0">
                <a:latin typeface="Arial" panose="020B0604020202020204" pitchFamily="34" charset="0"/>
                <a:cs typeface="Arial" panose="020B0604020202020204" pitchFamily="34" charset="0"/>
              </a:rPr>
              <a:t>The </a:t>
            </a:r>
            <a:r>
              <a:rPr lang="en-US" sz="1500" dirty="0">
                <a:latin typeface="Arial" panose="020B0604020202020204" pitchFamily="34" charset="0"/>
                <a:cs typeface="Arial" panose="020B0604020202020204" pitchFamily="34" charset="0"/>
              </a:rPr>
              <a:t>Outline of a Basic Marketing Research Proposal consists of:</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Executive Summary</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Preamble/Background Study and Analysis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Objectives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Research Approach/Methods/Data Analysis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Reporting Expectations and Estimated Cost Analysis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Time Allocation for Staff and Resources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 Summary and recommendations</a:t>
            </a:r>
          </a:p>
          <a:p>
            <a:pPr marL="631825" indent="-285750">
              <a:spcAft>
                <a:spcPts val="300"/>
              </a:spcAft>
              <a:buClr>
                <a:srgbClr val="00B050"/>
              </a:buClr>
              <a:buSzPct val="80000"/>
              <a:buFont typeface="Arial" panose="020B0604020202020204" pitchFamily="34" charset="0"/>
              <a:buChar char="•"/>
            </a:pPr>
            <a:r>
              <a:rPr lang="en-US" sz="1500" dirty="0">
                <a:latin typeface="Arial" panose="020B0604020202020204" pitchFamily="34" charset="0"/>
                <a:cs typeface="Arial" panose="020B0604020202020204" pitchFamily="34" charset="0"/>
              </a:rPr>
              <a:t>Process of Conducting a Marketing </a:t>
            </a:r>
            <a:r>
              <a:rPr lang="en-US" sz="1500" dirty="0" smtClean="0">
                <a:latin typeface="Arial" panose="020B0604020202020204" pitchFamily="34" charset="0"/>
                <a:cs typeface="Arial" panose="020B0604020202020204" pitchFamily="34" charset="0"/>
              </a:rPr>
              <a:t>Research</a:t>
            </a:r>
            <a:endParaRPr lang="en-US" sz="1500" dirty="0" smtClean="0"/>
          </a:p>
          <a:p>
            <a:pPr marL="355600" lvl="1" indent="-342900">
              <a:spcAft>
                <a:spcPts val="600"/>
              </a:spcAft>
              <a:buClr>
                <a:srgbClr val="00B050"/>
              </a:buClr>
              <a:buFont typeface="Wingdings 3" panose="05040102010807070707" pitchFamily="18" charset="2"/>
              <a:buChar char=""/>
            </a:pPr>
            <a:r>
              <a:rPr lang="en-US" sz="1500" b="1" dirty="0" smtClean="0">
                <a:solidFill>
                  <a:srgbClr val="DE0000"/>
                </a:solidFill>
              </a:rPr>
              <a:t>P6.2 – Task 15 </a:t>
            </a:r>
            <a:r>
              <a:rPr lang="en-US" sz="1500" dirty="0" smtClean="0">
                <a:solidFill>
                  <a:srgbClr val="DE0000"/>
                </a:solidFill>
              </a:rPr>
              <a:t>- Carry </a:t>
            </a:r>
            <a:r>
              <a:rPr lang="en-US" sz="1500" dirty="0">
                <a:solidFill>
                  <a:srgbClr val="DE0000"/>
                </a:solidFill>
              </a:rPr>
              <a:t>out </a:t>
            </a:r>
            <a:r>
              <a:rPr lang="en-US" sz="1500" dirty="0" smtClean="0">
                <a:solidFill>
                  <a:srgbClr val="DE0000"/>
                </a:solidFill>
              </a:rPr>
              <a:t>and demonstrate market </a:t>
            </a:r>
            <a:r>
              <a:rPr lang="en-US" sz="1500" dirty="0">
                <a:solidFill>
                  <a:srgbClr val="DE0000"/>
                </a:solidFill>
              </a:rPr>
              <a:t>research using </a:t>
            </a:r>
            <a:r>
              <a:rPr lang="en-US" sz="1500" dirty="0" smtClean="0">
                <a:solidFill>
                  <a:srgbClr val="DE0000"/>
                </a:solidFill>
              </a:rPr>
              <a:t>Primary </a:t>
            </a:r>
            <a:r>
              <a:rPr lang="en-US" sz="1500" dirty="0">
                <a:solidFill>
                  <a:srgbClr val="DE0000"/>
                </a:solidFill>
              </a:rPr>
              <a:t>and </a:t>
            </a:r>
            <a:r>
              <a:rPr lang="en-US" sz="1500" dirty="0" smtClean="0">
                <a:solidFill>
                  <a:srgbClr val="DE0000"/>
                </a:solidFill>
              </a:rPr>
              <a:t>Secondary methods for your company.</a:t>
            </a:r>
          </a:p>
          <a:p>
            <a:pPr marL="355600" lvl="1" indent="-342900">
              <a:spcAft>
                <a:spcPts val="600"/>
              </a:spcAft>
              <a:buClr>
                <a:srgbClr val="00B050"/>
              </a:buClr>
              <a:buFont typeface="Wingdings 3" panose="05040102010807070707" pitchFamily="18" charset="2"/>
              <a:buChar char=""/>
            </a:pPr>
            <a:r>
              <a:rPr lang="en-US" sz="1500" dirty="0" smtClean="0"/>
              <a:t>I would suggest 2 Primary and 2 Secondary methods, Questionnaire is a definite, Interviews and Community Research and Online research.</a:t>
            </a:r>
            <a:endParaRPr lang="en-US" sz="1500" dirty="0"/>
          </a:p>
        </p:txBody>
      </p:sp>
      <p:sp>
        <p:nvSpPr>
          <p:cNvPr id="14" name="Title 2"/>
          <p:cNvSpPr>
            <a:spLocks noGrp="1"/>
          </p:cNvSpPr>
          <p:nvPr>
            <p:ph type="title"/>
          </p:nvPr>
        </p:nvSpPr>
        <p:spPr>
          <a:xfrm>
            <a:off x="70266" y="72008"/>
            <a:ext cx="8859452" cy="548680"/>
          </a:xfrm>
        </p:spPr>
        <p:txBody>
          <a:bodyPr>
            <a:noAutofit/>
          </a:bodyPr>
          <a:lstStyle/>
          <a:p>
            <a:r>
              <a:rPr lang="en-US" sz="2000" dirty="0" smtClean="0"/>
              <a:t>P6.2 - How </a:t>
            </a:r>
            <a:r>
              <a:rPr lang="en-US" sz="2000" dirty="0"/>
              <a:t>to carry out </a:t>
            </a:r>
            <a:r>
              <a:rPr lang="en-US" sz="2000" dirty="0" smtClean="0"/>
              <a:t>Market Research </a:t>
            </a:r>
            <a:r>
              <a:rPr lang="en-US" sz="2000" dirty="0"/>
              <a:t>using </a:t>
            </a:r>
            <a:r>
              <a:rPr lang="en-US" sz="2000" dirty="0" smtClean="0"/>
              <a:t>Primary </a:t>
            </a:r>
            <a:r>
              <a:rPr lang="en-US" sz="2000" dirty="0"/>
              <a:t>and </a:t>
            </a:r>
            <a:r>
              <a:rPr lang="en-US" sz="2000" dirty="0" smtClean="0"/>
              <a:t>Secondary Methods</a:t>
            </a:r>
            <a:endParaRPr lang="en-US" sz="2000" dirty="0"/>
          </a:p>
        </p:txBody>
      </p:sp>
    </p:spTree>
    <p:extLst>
      <p:ext uri="{BB962C8B-B14F-4D97-AF65-F5344CB8AC3E}">
        <p14:creationId xmlns:p14="http://schemas.microsoft.com/office/powerpoint/2010/main" val="386471620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469190"/>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60" dirty="0" smtClean="0"/>
              <a:t>Different factors influence the choice of market research methods you will choose to use and the types and tools to be used, and these can be categorized into 3 areas:</a:t>
            </a:r>
            <a:endParaRPr lang="en-US" sz="1760" dirty="0"/>
          </a:p>
          <a:p>
            <a:pPr marL="360363" lvl="1" indent="-360363">
              <a:spcAft>
                <a:spcPts val="600"/>
              </a:spcAft>
              <a:buClr>
                <a:srgbClr val="00B050"/>
              </a:buClr>
              <a:buFont typeface="Wingdings 3" panose="05040102010807070707" pitchFamily="18" charset="2"/>
              <a:buChar char=""/>
            </a:pPr>
            <a:r>
              <a:rPr lang="en-US" sz="1760" b="1" dirty="0" smtClean="0"/>
              <a:t>Reasons </a:t>
            </a:r>
            <a:r>
              <a:rPr lang="en-US" sz="1760" b="1" dirty="0"/>
              <a:t>for market </a:t>
            </a:r>
            <a:r>
              <a:rPr lang="en-US" sz="1760" b="1" dirty="0" smtClean="0"/>
              <a:t>research – </a:t>
            </a:r>
            <a:r>
              <a:rPr lang="en-US" sz="1760" dirty="0" smtClean="0"/>
              <a:t>why the company wants the research done. For example:</a:t>
            </a:r>
            <a:endParaRPr lang="en-US" sz="1760" b="1" dirty="0" smtClean="0"/>
          </a:p>
          <a:p>
            <a:pPr marL="631825" lvl="1" indent="-254000">
              <a:spcAft>
                <a:spcPts val="600"/>
              </a:spcAft>
              <a:buClr>
                <a:srgbClr val="00B050"/>
              </a:buClr>
              <a:buFont typeface="Arial" panose="020B0604020202020204" pitchFamily="34" charset="0"/>
              <a:buChar char="•"/>
            </a:pPr>
            <a:r>
              <a:rPr lang="en-US" sz="1760" b="1" dirty="0" smtClean="0"/>
              <a:t>I</a:t>
            </a:r>
            <a:r>
              <a:rPr lang="en-US" sz="1760" b="1" dirty="0" smtClean="0"/>
              <a:t>nformed by the market research proposal </a:t>
            </a:r>
            <a:r>
              <a:rPr lang="en-US" sz="1760" dirty="0" smtClean="0"/>
              <a:t>– What the company wants to do with the research when it is complete. Most market research comes out of a need, release an new product, discount an old one, find out what the customer wants. The proposal will outline this need, veering from the proposal still means that need will be there. Proposals often are written with the outline of the marketing types in mind,  and therefor are limited by these means.</a:t>
            </a:r>
          </a:p>
          <a:p>
            <a:pPr marL="631825" lvl="1" indent="-254000">
              <a:spcAft>
                <a:spcPts val="600"/>
              </a:spcAft>
              <a:buClr>
                <a:srgbClr val="00B050"/>
              </a:buClr>
              <a:buFont typeface="Arial" panose="020B0604020202020204" pitchFamily="34" charset="0"/>
              <a:buChar char="•"/>
            </a:pPr>
            <a:r>
              <a:rPr lang="en-US" sz="1760" b="1" dirty="0"/>
              <a:t>A</a:t>
            </a:r>
            <a:r>
              <a:rPr lang="en-US" sz="1760" b="1" dirty="0" smtClean="0"/>
              <a:t>ims </a:t>
            </a:r>
            <a:r>
              <a:rPr lang="en-US" sz="1760" b="1" dirty="0"/>
              <a:t>and objectives for market </a:t>
            </a:r>
            <a:r>
              <a:rPr lang="en-US" sz="1760" b="1" dirty="0" smtClean="0"/>
              <a:t>research </a:t>
            </a:r>
            <a:r>
              <a:rPr lang="en-US" sz="1760" dirty="0" smtClean="0"/>
              <a:t>– What the company wants to hear as the result, what the aims of the company are. Apple will do research to find out the demand for a new product, as it is Apple company aim to create goods for that market (product oriented) and therefor the aim of the company declares the desire for their marketing responses. </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2300" dirty="0"/>
              <a:t>M2.1 </a:t>
            </a:r>
            <a:r>
              <a:rPr lang="en-US" sz="2300" dirty="0" smtClean="0"/>
              <a:t>- Factors </a:t>
            </a:r>
            <a:r>
              <a:rPr lang="en-US" sz="2300" dirty="0"/>
              <a:t>that influence the choice of </a:t>
            </a:r>
            <a:r>
              <a:rPr lang="en-US" sz="2300" dirty="0" smtClean="0"/>
              <a:t>Market Research Methods</a:t>
            </a:r>
            <a:endParaRPr lang="en-US" sz="2300" dirty="0"/>
          </a:p>
        </p:txBody>
      </p:sp>
      <p:pic>
        <p:nvPicPr>
          <p:cNvPr id="16388" name="Picture 4" descr="Image result for inter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89" r="12054"/>
          <a:stretch/>
        </p:blipFill>
        <p:spPr bwMode="auto">
          <a:xfrm>
            <a:off x="7159442" y="1115666"/>
            <a:ext cx="1661030" cy="1229735"/>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Image result for interview"/>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029"/>
          <a:stretch/>
        </p:blipFill>
        <p:spPr bwMode="auto">
          <a:xfrm>
            <a:off x="7159442" y="2492896"/>
            <a:ext cx="1661030" cy="974568"/>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descr="Image result for meeting show of hand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159441" y="3614959"/>
            <a:ext cx="1661030" cy="1105139"/>
          </a:xfrm>
          <a:prstGeom prst="rect">
            <a:avLst/>
          </a:prstGeom>
          <a:noFill/>
          <a:extLst>
            <a:ext uri="{909E8E84-426E-40DD-AFC4-6F175D3DCCD1}">
              <a14:hiddenFill xmlns:a14="http://schemas.microsoft.com/office/drawing/2010/main">
                <a:solidFill>
                  <a:srgbClr val="FFFFFF"/>
                </a:solidFill>
              </a14:hiddenFill>
            </a:ext>
          </a:extLst>
        </p:spPr>
      </p:pic>
      <p:pic>
        <p:nvPicPr>
          <p:cNvPr id="16394" name="Picture 10" descr="Image result for street survey"/>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8947"/>
          <a:stretch/>
        </p:blipFill>
        <p:spPr bwMode="auto">
          <a:xfrm>
            <a:off x="7159441" y="4919469"/>
            <a:ext cx="1661030" cy="1533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7179132"/>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647700"/>
          </a:xfrm>
          <a:prstGeom prst="rect">
            <a:avLst/>
          </a:prstGeom>
        </p:spPr>
        <p:txBody>
          <a:bodyPr wrap="square">
            <a:spAutoFit/>
          </a:bodyPr>
          <a:lstStyle/>
          <a:p>
            <a:pPr marL="285750" lvl="1" indent="-285750">
              <a:spcAft>
                <a:spcPts val="600"/>
              </a:spcAft>
              <a:buClr>
                <a:srgbClr val="00B050"/>
              </a:buClr>
              <a:buFont typeface="Wingdings 3" panose="05040102010807070707" pitchFamily="18" charset="2"/>
              <a:buChar char=""/>
            </a:pPr>
            <a:r>
              <a:rPr lang="en-US" sz="1400" b="1" dirty="0" smtClean="0"/>
              <a:t>Availability </a:t>
            </a:r>
            <a:r>
              <a:rPr lang="en-US" sz="1400" b="1" dirty="0"/>
              <a:t>of resources</a:t>
            </a:r>
            <a:r>
              <a:rPr lang="en-US" sz="1400" dirty="0"/>
              <a:t> </a:t>
            </a:r>
            <a:r>
              <a:rPr lang="en-US" sz="1400" dirty="0" smtClean="0"/>
              <a:t>– restricted by what the company can do, not what they want to do, e.g.:</a:t>
            </a:r>
          </a:p>
          <a:p>
            <a:pPr marL="631825" lvl="1" indent="-254000">
              <a:spcAft>
                <a:spcPts val="600"/>
              </a:spcAft>
              <a:buClr>
                <a:srgbClr val="00B050"/>
              </a:buClr>
              <a:buFont typeface="Arial" panose="020B0604020202020204" pitchFamily="34" charset="0"/>
              <a:buChar char="•"/>
            </a:pPr>
            <a:r>
              <a:rPr lang="en-US" sz="1400" dirty="0"/>
              <a:t>B</a:t>
            </a:r>
            <a:r>
              <a:rPr lang="en-US" sz="1400" dirty="0" smtClean="0"/>
              <a:t>udget</a:t>
            </a:r>
            <a:r>
              <a:rPr lang="en-US" sz="1400" dirty="0"/>
              <a:t>, </a:t>
            </a:r>
            <a:r>
              <a:rPr lang="en-US" sz="1400" dirty="0" smtClean="0"/>
              <a:t>time – Some of the biggest restrictions on doing market research, during and after plans have drawn up is the change in financial or time to do the research. For instance the desire to do Random sampling changes when time is limited so quotas are done instead, this is an ebbing and on the spot decision.</a:t>
            </a:r>
          </a:p>
          <a:p>
            <a:pPr marL="631825" lvl="1" indent="-254000">
              <a:spcAft>
                <a:spcPts val="600"/>
              </a:spcAft>
              <a:buClr>
                <a:srgbClr val="00B050"/>
              </a:buClr>
              <a:buFont typeface="Arial" panose="020B0604020202020204" pitchFamily="34" charset="0"/>
              <a:buChar char="•"/>
            </a:pPr>
            <a:r>
              <a:rPr lang="en-US" sz="1400" b="1" dirty="0"/>
              <a:t>N</a:t>
            </a:r>
            <a:r>
              <a:rPr lang="en-US" sz="1400" b="1" dirty="0" smtClean="0"/>
              <a:t>umber </a:t>
            </a:r>
            <a:r>
              <a:rPr lang="en-US" sz="1400" b="1" dirty="0"/>
              <a:t>and </a:t>
            </a:r>
            <a:r>
              <a:rPr lang="en-US" sz="1400" b="1" dirty="0" smtClean="0"/>
              <a:t>range of </a:t>
            </a:r>
            <a:r>
              <a:rPr lang="en-US" sz="1400" b="1" dirty="0"/>
              <a:t>participants to be </a:t>
            </a:r>
            <a:r>
              <a:rPr lang="en-US" sz="1400" b="1" dirty="0" smtClean="0"/>
              <a:t>questioned </a:t>
            </a:r>
            <a:r>
              <a:rPr lang="en-US" sz="1400" dirty="0" smtClean="0"/>
              <a:t>– The larger the sample, the more time, effort and money it will take. Reducing this reduces the accuracy of the research but sometimes the formed pattern of answers is enough (in elections they call this an exit poll)</a:t>
            </a:r>
          </a:p>
          <a:p>
            <a:pPr marL="631825" lvl="1" indent="-254000">
              <a:spcAft>
                <a:spcPts val="600"/>
              </a:spcAft>
              <a:buClr>
                <a:srgbClr val="00B050"/>
              </a:buClr>
              <a:buFont typeface="Arial" panose="020B0604020202020204" pitchFamily="34" charset="0"/>
              <a:buChar char="•"/>
            </a:pPr>
            <a:r>
              <a:rPr lang="en-US" sz="1400" b="1" dirty="0" smtClean="0"/>
              <a:t>L</a:t>
            </a:r>
            <a:r>
              <a:rPr lang="en-US" sz="1400" b="1" dirty="0" smtClean="0"/>
              <a:t>ocation</a:t>
            </a:r>
            <a:r>
              <a:rPr lang="en-US" sz="1400" dirty="0" smtClean="0"/>
              <a:t> – Variations in opinion can be location based, different parts of the country are primarily social class based, ethic based, and age based. University towns for instance are predominantly younger so the result can be more biased.</a:t>
            </a:r>
          </a:p>
          <a:p>
            <a:pPr marL="631825" lvl="1" indent="-254000">
              <a:spcAft>
                <a:spcPts val="600"/>
              </a:spcAft>
              <a:buClr>
                <a:srgbClr val="00B050"/>
              </a:buClr>
              <a:buFont typeface="Arial" panose="020B0604020202020204" pitchFamily="34" charset="0"/>
              <a:buChar char="•"/>
            </a:pPr>
            <a:r>
              <a:rPr lang="en-US" sz="1400" b="1" dirty="0"/>
              <a:t>I</a:t>
            </a:r>
            <a:r>
              <a:rPr lang="en-US" sz="1400" b="1" dirty="0" smtClean="0"/>
              <a:t>ncentives </a:t>
            </a:r>
            <a:r>
              <a:rPr lang="en-US" sz="1400" b="1" dirty="0"/>
              <a:t>to </a:t>
            </a:r>
            <a:r>
              <a:rPr lang="en-US" sz="1400" b="1" dirty="0" smtClean="0"/>
              <a:t>take </a:t>
            </a:r>
            <a:r>
              <a:rPr lang="en-US" sz="1400" b="1" dirty="0" smtClean="0"/>
              <a:t>part </a:t>
            </a:r>
            <a:r>
              <a:rPr lang="en-US" sz="1400" dirty="0" smtClean="0"/>
              <a:t>– Few people have the time or incentive to answer a questionnaire in the street, those who do are usually of a type. Online questionnaires are usually answered by those capable of and big users if, online activity so again the results will be biased. </a:t>
            </a:r>
          </a:p>
          <a:p>
            <a:pPr marL="631825" lvl="1" indent="-254000">
              <a:spcAft>
                <a:spcPts val="600"/>
              </a:spcAft>
              <a:buClr>
                <a:srgbClr val="00B050"/>
              </a:buClr>
              <a:buFont typeface="Arial" panose="020B0604020202020204" pitchFamily="34" charset="0"/>
              <a:buChar char="•"/>
            </a:pPr>
            <a:r>
              <a:rPr lang="en-US" sz="1400" b="1" dirty="0"/>
              <a:t>P</a:t>
            </a:r>
            <a:r>
              <a:rPr lang="en-US" sz="1400" b="1" dirty="0" smtClean="0"/>
              <a:t>ermissions </a:t>
            </a:r>
            <a:r>
              <a:rPr lang="en-US" sz="1400" b="1" dirty="0"/>
              <a:t>to use </a:t>
            </a:r>
            <a:r>
              <a:rPr lang="en-US" sz="1400" b="1" dirty="0" smtClean="0"/>
              <a:t>data </a:t>
            </a:r>
            <a:r>
              <a:rPr lang="en-US" sz="1400" dirty="0" smtClean="0"/>
              <a:t>– The restrictions on how data is used in marketing is restricted by the Data Protection Act, this limitations restricts permission to use it beyond the intention for which it was gathered. It also restricts the time it can be kept for and the identity of the respondents, which can limit a company use of the data.</a:t>
            </a:r>
            <a:endParaRPr lang="en-US" sz="1400" dirty="0"/>
          </a:p>
        </p:txBody>
      </p:sp>
      <p:sp>
        <p:nvSpPr>
          <p:cNvPr id="14" name="Title 2"/>
          <p:cNvSpPr>
            <a:spLocks noGrp="1"/>
          </p:cNvSpPr>
          <p:nvPr>
            <p:ph type="title"/>
          </p:nvPr>
        </p:nvSpPr>
        <p:spPr>
          <a:xfrm>
            <a:off x="70266" y="72008"/>
            <a:ext cx="8859452" cy="548680"/>
          </a:xfrm>
        </p:spPr>
        <p:txBody>
          <a:bodyPr>
            <a:noAutofit/>
          </a:bodyPr>
          <a:lstStyle/>
          <a:p>
            <a:r>
              <a:rPr lang="en-US" sz="2300" dirty="0"/>
              <a:t>M2.1 </a:t>
            </a:r>
            <a:r>
              <a:rPr lang="en-US" sz="2300" dirty="0" smtClean="0"/>
              <a:t>- Factors </a:t>
            </a:r>
            <a:r>
              <a:rPr lang="en-US" sz="2300" dirty="0"/>
              <a:t>that influence the choice of </a:t>
            </a:r>
            <a:r>
              <a:rPr lang="en-US" sz="2300" dirty="0" smtClean="0"/>
              <a:t>Market Research Methods</a:t>
            </a:r>
            <a:endParaRPr lang="en-US" sz="2300" dirty="0"/>
          </a:p>
        </p:txBody>
      </p:sp>
      <p:pic>
        <p:nvPicPr>
          <p:cNvPr id="6" name="Picture 4" descr="Image result for interview"/>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089" r="12054"/>
          <a:stretch/>
        </p:blipFill>
        <p:spPr bwMode="auto">
          <a:xfrm>
            <a:off x="7159442" y="1115666"/>
            <a:ext cx="1661030" cy="12297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 result for interview"/>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029"/>
          <a:stretch/>
        </p:blipFill>
        <p:spPr bwMode="auto">
          <a:xfrm>
            <a:off x="7159442" y="2492896"/>
            <a:ext cx="1661030" cy="9745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Image result for meeting show of hand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7159441" y="3614959"/>
            <a:ext cx="1661030" cy="110513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Image result for street survey"/>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8947"/>
          <a:stretch/>
        </p:blipFill>
        <p:spPr bwMode="auto">
          <a:xfrm>
            <a:off x="7159441" y="4919469"/>
            <a:ext cx="1661030" cy="1533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825825"/>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647700"/>
          </a:xfrm>
          <a:prstGeom prst="rect">
            <a:avLst/>
          </a:prstGeom>
        </p:spPr>
        <p:txBody>
          <a:bodyPr wrap="square">
            <a:spAutoFit/>
          </a:bodyPr>
          <a:lstStyle/>
          <a:p>
            <a:pPr marL="285750" lvl="1" indent="-285750">
              <a:spcAft>
                <a:spcPts val="600"/>
              </a:spcAft>
              <a:buClr>
                <a:srgbClr val="00B050"/>
              </a:buClr>
              <a:buFont typeface="Wingdings 3" panose="05040102010807070707" pitchFamily="18" charset="2"/>
              <a:buChar char=""/>
            </a:pPr>
            <a:r>
              <a:rPr lang="en-US" sz="1550" b="1" dirty="0" smtClean="0"/>
              <a:t>Reporting </a:t>
            </a:r>
            <a:r>
              <a:rPr lang="en-US" sz="1550" b="1" dirty="0"/>
              <a:t>requirements </a:t>
            </a:r>
            <a:endParaRPr lang="en-US" sz="1550" b="1" dirty="0" smtClean="0"/>
          </a:p>
          <a:p>
            <a:pPr marL="631825" lvl="1" indent="-254000">
              <a:spcAft>
                <a:spcPts val="600"/>
              </a:spcAft>
              <a:buClr>
                <a:srgbClr val="00B050"/>
              </a:buClr>
              <a:buFont typeface="Arial" panose="020B0604020202020204" pitchFamily="34" charset="0"/>
              <a:buChar char="•"/>
            </a:pPr>
            <a:r>
              <a:rPr lang="en-US" sz="1550" b="1" dirty="0" smtClean="0"/>
              <a:t>Timing</a:t>
            </a:r>
            <a:r>
              <a:rPr lang="en-US" sz="1550" dirty="0" smtClean="0"/>
              <a:t> – The rush to get the results out, or back to the manager, can restrict the quality and quantity of the result gathering process. Online research takes little time, online questionnaires even less time, the results can be generated and analysed in no time but these will be biased, see previous, questionnaires take time, a day to do them, a day to catalog them and more time to analyse. With sampling the data may me more accurate in terms of demographics used but is restricted by the time and process required by management in reporting the results. </a:t>
            </a:r>
          </a:p>
          <a:p>
            <a:pPr marL="631825" lvl="1" indent="-254000">
              <a:spcAft>
                <a:spcPts val="600"/>
              </a:spcAft>
              <a:buClr>
                <a:srgbClr val="00B050"/>
              </a:buClr>
              <a:buFont typeface="Arial" panose="020B0604020202020204" pitchFamily="34" charset="0"/>
              <a:buChar char="•"/>
            </a:pPr>
            <a:r>
              <a:rPr lang="en-US" sz="1550" b="1" dirty="0"/>
              <a:t>F</a:t>
            </a:r>
            <a:r>
              <a:rPr lang="en-US" sz="1550" b="1" dirty="0" smtClean="0"/>
              <a:t>ormat </a:t>
            </a:r>
            <a:r>
              <a:rPr lang="en-US" sz="1550" b="1" dirty="0"/>
              <a:t>of presentation </a:t>
            </a:r>
            <a:r>
              <a:rPr lang="en-US" sz="1550" b="1" dirty="0" smtClean="0"/>
              <a:t>of results</a:t>
            </a:r>
            <a:r>
              <a:rPr lang="en-US" sz="1550" b="1" dirty="0"/>
              <a:t>: reports, graphs, </a:t>
            </a:r>
            <a:r>
              <a:rPr lang="en-US" sz="1550" b="1" dirty="0" smtClean="0"/>
              <a:t>charts</a:t>
            </a:r>
            <a:r>
              <a:rPr lang="en-US" sz="1550" b="1" dirty="0"/>
              <a:t> </a:t>
            </a:r>
            <a:r>
              <a:rPr lang="en-US" sz="1550" dirty="0" smtClean="0"/>
              <a:t>– Data and results need to be generated into a format that is key to the target audience, managers, ability to read and use the data. This means a report, graphs, charts, tables. The more detailed and professional the format demanded, the more time and effort it will take to get it right. Think of how long it took t write your UCAS statement, because it had to be right, it had to look, sound and feel right.</a:t>
            </a:r>
            <a:endParaRPr lang="en-US" sz="1550" dirty="0" smtClean="0"/>
          </a:p>
          <a:p>
            <a:pPr marL="355600" lvl="1" indent="-342900">
              <a:spcAft>
                <a:spcPts val="600"/>
              </a:spcAft>
              <a:buClr>
                <a:srgbClr val="00B050"/>
              </a:buClr>
              <a:buFont typeface="Wingdings 3" panose="05040102010807070707" pitchFamily="18" charset="2"/>
              <a:buChar char=""/>
            </a:pPr>
            <a:r>
              <a:rPr lang="en-US" sz="1550" b="1" dirty="0" smtClean="0">
                <a:solidFill>
                  <a:srgbClr val="DE0000"/>
                </a:solidFill>
                <a:latin typeface="Arial" panose="020B0604020202020204" pitchFamily="34" charset="0"/>
                <a:cs typeface="Arial" panose="020B0604020202020204" pitchFamily="34" charset="0"/>
              </a:rPr>
              <a:t>M2.3 – Task 16 </a:t>
            </a:r>
            <a:r>
              <a:rPr lang="en-US" sz="1550" dirty="0" smtClean="0">
                <a:solidFill>
                  <a:srgbClr val="DE0000"/>
                </a:solidFill>
                <a:latin typeface="Arial" panose="020B0604020202020204" pitchFamily="34" charset="0"/>
                <a:cs typeface="Arial" panose="020B0604020202020204" pitchFamily="34" charset="0"/>
              </a:rPr>
              <a:t>– Using </a:t>
            </a:r>
            <a:r>
              <a:rPr lang="en-US" sz="1550" b="1" dirty="0" smtClean="0">
                <a:solidFill>
                  <a:srgbClr val="DE0000"/>
                </a:solidFill>
                <a:latin typeface="Arial" panose="020B0604020202020204" pitchFamily="34" charset="0"/>
                <a:cs typeface="Arial" panose="020B0604020202020204" pitchFamily="34" charset="0"/>
              </a:rPr>
              <a:t>Reasons, Availability </a:t>
            </a:r>
            <a:r>
              <a:rPr lang="en-US" sz="1550" dirty="0" smtClean="0">
                <a:solidFill>
                  <a:srgbClr val="DE0000"/>
                </a:solidFill>
                <a:latin typeface="Arial" panose="020B0604020202020204" pitchFamily="34" charset="0"/>
                <a:cs typeface="Arial" panose="020B0604020202020204" pitchFamily="34" charset="0"/>
              </a:rPr>
              <a:t>and </a:t>
            </a:r>
            <a:r>
              <a:rPr lang="en-US" sz="1550" b="1" dirty="0" smtClean="0">
                <a:solidFill>
                  <a:srgbClr val="DE0000"/>
                </a:solidFill>
                <a:latin typeface="Arial" panose="020B0604020202020204" pitchFamily="34" charset="0"/>
                <a:cs typeface="Arial" panose="020B0604020202020204" pitchFamily="34" charset="0"/>
              </a:rPr>
              <a:t>Reporting</a:t>
            </a:r>
            <a:r>
              <a:rPr lang="en-US" sz="1550" dirty="0" smtClean="0">
                <a:solidFill>
                  <a:srgbClr val="DE0000"/>
                </a:solidFill>
                <a:latin typeface="Arial" panose="020B0604020202020204" pitchFamily="34" charset="0"/>
                <a:cs typeface="Arial" panose="020B0604020202020204" pitchFamily="34" charset="0"/>
              </a:rPr>
              <a:t>, describe and explain the restrictions placed on research methods.</a:t>
            </a:r>
          </a:p>
          <a:p>
            <a:pPr marL="355600" lvl="1" indent="-342900">
              <a:spcAft>
                <a:spcPts val="600"/>
              </a:spcAft>
              <a:buClr>
                <a:srgbClr val="00B050"/>
              </a:buClr>
              <a:buFont typeface="Wingdings 3" panose="05040102010807070707" pitchFamily="18" charset="2"/>
              <a:buChar char=""/>
            </a:pPr>
            <a:r>
              <a:rPr lang="en-US" sz="1550" b="1" dirty="0" smtClean="0">
                <a:solidFill>
                  <a:srgbClr val="DE0000"/>
                </a:solidFill>
                <a:latin typeface="Arial" panose="020B0604020202020204" pitchFamily="34" charset="0"/>
                <a:cs typeface="Arial" panose="020B0604020202020204" pitchFamily="34" charset="0"/>
              </a:rPr>
              <a:t>M2.3 – Task 17 </a:t>
            </a:r>
            <a:r>
              <a:rPr lang="en-US" sz="1550" dirty="0" smtClean="0">
                <a:solidFill>
                  <a:srgbClr val="DE0000"/>
                </a:solidFill>
                <a:latin typeface="Arial" panose="020B0604020202020204" pitchFamily="34" charset="0"/>
                <a:cs typeface="Arial" panose="020B0604020202020204" pitchFamily="34" charset="0"/>
              </a:rPr>
              <a:t>– Using the titles and based </a:t>
            </a:r>
            <a:r>
              <a:rPr lang="en-US" sz="1550" dirty="0">
                <a:solidFill>
                  <a:srgbClr val="DE0000"/>
                </a:solidFill>
                <a:latin typeface="Arial" panose="020B0604020202020204" pitchFamily="34" charset="0"/>
                <a:cs typeface="Arial" panose="020B0604020202020204" pitchFamily="34" charset="0"/>
              </a:rPr>
              <a:t>on own </a:t>
            </a:r>
            <a:r>
              <a:rPr lang="en-US" sz="1550" dirty="0" smtClean="0">
                <a:solidFill>
                  <a:srgbClr val="DE0000"/>
                </a:solidFill>
                <a:latin typeface="Arial" panose="020B0604020202020204" pitchFamily="34" charset="0"/>
                <a:cs typeface="Arial" panose="020B0604020202020204" pitchFamily="34" charset="0"/>
              </a:rPr>
              <a:t>research, assess </a:t>
            </a:r>
            <a:r>
              <a:rPr lang="en-US" sz="1550" dirty="0">
                <a:solidFill>
                  <a:srgbClr val="DE0000"/>
                </a:solidFill>
                <a:latin typeface="Arial" panose="020B0604020202020204" pitchFamily="34" charset="0"/>
                <a:cs typeface="Arial" panose="020B0604020202020204" pitchFamily="34" charset="0"/>
              </a:rPr>
              <a:t>the choice of market research </a:t>
            </a:r>
            <a:r>
              <a:rPr lang="en-US" sz="1550" b="1" dirty="0">
                <a:solidFill>
                  <a:srgbClr val="DE0000"/>
                </a:solidFill>
                <a:latin typeface="Arial" panose="020B0604020202020204" pitchFamily="34" charset="0"/>
                <a:cs typeface="Arial" panose="020B0604020202020204" pitchFamily="34" charset="0"/>
              </a:rPr>
              <a:t>method and type </a:t>
            </a:r>
            <a:r>
              <a:rPr lang="en-US" sz="1550" dirty="0">
                <a:solidFill>
                  <a:srgbClr val="DE0000"/>
                </a:solidFill>
                <a:latin typeface="Arial" panose="020B0604020202020204" pitchFamily="34" charset="0"/>
                <a:cs typeface="Arial" panose="020B0604020202020204" pitchFamily="34" charset="0"/>
              </a:rPr>
              <a:t>used, explaining their effectiveness</a:t>
            </a:r>
            <a:r>
              <a:rPr lang="en-US" sz="1550" dirty="0" smtClean="0">
                <a:solidFill>
                  <a:srgbClr val="DE0000"/>
                </a:solidFill>
                <a:latin typeface="Arial" panose="020B0604020202020204" pitchFamily="34" charset="0"/>
                <a:cs typeface="Arial" panose="020B0604020202020204" pitchFamily="34" charset="0"/>
              </a:rPr>
              <a:t>.</a:t>
            </a:r>
            <a:endParaRPr lang="en-US" sz="1550" dirty="0">
              <a:solidFill>
                <a:srgbClr val="DE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300" dirty="0" smtClean="0"/>
              <a:t>M2.3 - Factors </a:t>
            </a:r>
            <a:r>
              <a:rPr lang="en-US" sz="2300" dirty="0"/>
              <a:t>that influence the choice of </a:t>
            </a:r>
            <a:r>
              <a:rPr lang="en-US" sz="2300" dirty="0" smtClean="0"/>
              <a:t>Market Research Methods</a:t>
            </a:r>
            <a:endParaRPr lang="en-US" sz="2300" dirty="0"/>
          </a:p>
        </p:txBody>
      </p:sp>
      <p:pic>
        <p:nvPicPr>
          <p:cNvPr id="19458" name="Picture 2" descr="Image result for survey chart"/>
          <p:cNvPicPr>
            <a:picLocks noChangeAspect="1" noChangeArrowheads="1"/>
          </p:cNvPicPr>
          <p:nvPr/>
        </p:nvPicPr>
        <p:blipFill rotWithShape="1">
          <a:blip r:embed="rId3">
            <a:extLst>
              <a:ext uri="{28A0092B-C50C-407E-A947-70E740481C1C}">
                <a14:useLocalDpi xmlns:a14="http://schemas.microsoft.com/office/drawing/2010/main" val="0"/>
              </a:ext>
            </a:extLst>
          </a:blip>
          <a:srcRect r="46079"/>
          <a:stretch/>
        </p:blipFill>
        <p:spPr bwMode="auto">
          <a:xfrm>
            <a:off x="7159441" y="1084895"/>
            <a:ext cx="1661030" cy="1255520"/>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Image result for survey chart"/>
          <p:cNvPicPr>
            <a:picLocks noChangeAspect="1" noChangeArrowheads="1"/>
          </p:cNvPicPr>
          <p:nvPr/>
        </p:nvPicPr>
        <p:blipFill rotWithShape="1">
          <a:blip r:embed="rId3">
            <a:extLst>
              <a:ext uri="{28A0092B-C50C-407E-A947-70E740481C1C}">
                <a14:useLocalDpi xmlns:a14="http://schemas.microsoft.com/office/drawing/2010/main" val="0"/>
              </a:ext>
            </a:extLst>
          </a:blip>
          <a:srcRect l="53186"/>
          <a:stretch/>
        </p:blipFill>
        <p:spPr bwMode="auto">
          <a:xfrm>
            <a:off x="7159441" y="2458876"/>
            <a:ext cx="1693264" cy="1474180"/>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descr="Image result for survey ch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59441" y="4051517"/>
            <a:ext cx="1661030" cy="1384192"/>
          </a:xfrm>
          <a:prstGeom prst="rect">
            <a:avLst/>
          </a:prstGeom>
          <a:noFill/>
          <a:extLst>
            <a:ext uri="{909E8E84-426E-40DD-AFC4-6F175D3DCCD1}">
              <a14:hiddenFill xmlns:a14="http://schemas.microsoft.com/office/drawing/2010/main">
                <a:solidFill>
                  <a:srgbClr val="FFFFFF"/>
                </a:solidFill>
              </a14:hiddenFill>
            </a:ext>
          </a:extLst>
        </p:spPr>
      </p:pic>
      <p:pic>
        <p:nvPicPr>
          <p:cNvPr id="19464" name="Picture 8" descr="Image result for show of hands meet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59440" y="5529139"/>
            <a:ext cx="1656905" cy="11013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130699"/>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5536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2000" dirty="0" smtClean="0">
                <a:solidFill>
                  <a:schemeClr val="dk1"/>
                </a:solidFill>
                <a:latin typeface="Arial" panose="020B0604020202020204" pitchFamily="34" charset="0"/>
                <a:cs typeface="Arial" panose="020B0604020202020204" pitchFamily="34" charset="0"/>
              </a:rPr>
              <a:t>With your research done ( you should have done several type for this project) you need to write a report analysing why you outlined and phrased the questions this </a:t>
            </a:r>
            <a:r>
              <a:rPr lang="en-US" sz="2000" dirty="0">
                <a:solidFill>
                  <a:schemeClr val="dk1"/>
                </a:solidFill>
                <a:latin typeface="Arial" panose="020B0604020202020204" pitchFamily="34" charset="0"/>
                <a:cs typeface="Arial" panose="020B0604020202020204" pitchFamily="34" charset="0"/>
              </a:rPr>
              <a:t>way. For example, in the questionnaire use </a:t>
            </a:r>
            <a:r>
              <a:rPr lang="en-US" sz="2000" dirty="0" smtClean="0">
                <a:solidFill>
                  <a:schemeClr val="dk1"/>
                </a:solidFill>
                <a:latin typeface="Arial" panose="020B0604020202020204" pitchFamily="34" charset="0"/>
                <a:cs typeface="Arial" panose="020B0604020202020204" pitchFamily="34" charset="0"/>
              </a:rPr>
              <a:t>slides 47 and 48 to describe how you laid out and asked the questions on your questionnaire.</a:t>
            </a:r>
          </a:p>
          <a:p>
            <a:pPr marL="355600" lvl="1" indent="-342900">
              <a:spcAft>
                <a:spcPts val="600"/>
              </a:spcAft>
              <a:buClr>
                <a:srgbClr val="00B050"/>
              </a:buClr>
              <a:buFont typeface="Wingdings 3" panose="05040102010807070707" pitchFamily="18" charset="2"/>
              <a:buChar char=""/>
            </a:pPr>
            <a:r>
              <a:rPr lang="en-US" sz="2000" dirty="0" smtClean="0">
                <a:solidFill>
                  <a:schemeClr val="dk1"/>
                </a:solidFill>
                <a:latin typeface="Arial" panose="020B0604020202020204" pitchFamily="34" charset="0"/>
                <a:cs typeface="Arial" panose="020B0604020202020204" pitchFamily="34" charset="0"/>
              </a:rPr>
              <a:t>If you did an interview you should have a recording of this, explain how you asked and adapted the questioning technique.</a:t>
            </a:r>
          </a:p>
          <a:p>
            <a:pPr marL="355600" lvl="1" indent="-342900">
              <a:spcAft>
                <a:spcPts val="600"/>
              </a:spcAft>
              <a:buClr>
                <a:srgbClr val="00B050"/>
              </a:buClr>
              <a:buFont typeface="Wingdings 3" panose="05040102010807070707" pitchFamily="18" charset="2"/>
              <a:buChar char=""/>
            </a:pPr>
            <a:r>
              <a:rPr lang="en-US" sz="2000" dirty="0" smtClean="0">
                <a:solidFill>
                  <a:schemeClr val="dk1"/>
                </a:solidFill>
                <a:latin typeface="Arial" panose="020B0604020202020204" pitchFamily="34" charset="0"/>
                <a:cs typeface="Arial" panose="020B0604020202020204" pitchFamily="34" charset="0"/>
              </a:rPr>
              <a:t>If you did a sampling, explain the criteria used for the sample. This all needs to be evidenced in your report t justify the choice of questions used (quantitative and qualitative), the methods used (interview, questionnaire, online and offline) and the sequence (leading, non leading, active, passive, adapting, removed).</a:t>
            </a:r>
            <a:endParaRPr lang="en-US" sz="2000" dirty="0" smtClean="0">
              <a:solidFill>
                <a:schemeClr val="dk1"/>
              </a:solidFill>
              <a:latin typeface="Arial" panose="020B0604020202020204" pitchFamily="34" charset="0"/>
              <a:cs typeface="Arial" panose="020B0604020202020204" pitchFamily="34" charset="0"/>
            </a:endParaRPr>
          </a:p>
          <a:p>
            <a:pPr marL="355600" lvl="1" indent="-342900">
              <a:spcAft>
                <a:spcPts val="600"/>
              </a:spcAft>
              <a:buClr>
                <a:srgbClr val="00B050"/>
              </a:buClr>
              <a:buFont typeface="Wingdings 3" panose="05040102010807070707" pitchFamily="18" charset="2"/>
              <a:buChar char=""/>
            </a:pPr>
            <a:r>
              <a:rPr lang="en-US" sz="2000" b="1" dirty="0" smtClean="0">
                <a:solidFill>
                  <a:srgbClr val="DE0000"/>
                </a:solidFill>
                <a:latin typeface="Arial" panose="020B0604020202020204" pitchFamily="34" charset="0"/>
                <a:cs typeface="Arial" panose="020B0604020202020204" pitchFamily="34" charset="0"/>
              </a:rPr>
              <a:t>D1.1 – Task 18 </a:t>
            </a:r>
            <a:r>
              <a:rPr lang="en-US" sz="2000" dirty="0" smtClean="0">
                <a:solidFill>
                  <a:srgbClr val="DE0000"/>
                </a:solidFill>
                <a:latin typeface="Arial" panose="020B0604020202020204" pitchFamily="34" charset="0"/>
                <a:cs typeface="Arial" panose="020B0604020202020204" pitchFamily="34" charset="0"/>
              </a:rPr>
              <a:t>- </a:t>
            </a:r>
            <a:r>
              <a:rPr lang="en-US" sz="2000" dirty="0">
                <a:solidFill>
                  <a:srgbClr val="DE0000"/>
                </a:solidFill>
                <a:latin typeface="Arial" panose="020B0604020202020204" pitchFamily="34" charset="0"/>
                <a:cs typeface="Arial" panose="020B0604020202020204" pitchFamily="34" charset="0"/>
              </a:rPr>
              <a:t>Justify the choice and sequence of questions used in the market research</a:t>
            </a:r>
            <a:r>
              <a:rPr lang="en-US" sz="2000" dirty="0" smtClean="0">
                <a:solidFill>
                  <a:srgbClr val="DE0000"/>
                </a:solidFill>
                <a:latin typeface="Arial" panose="020B0604020202020204" pitchFamily="34" charset="0"/>
                <a:cs typeface="Arial" panose="020B0604020202020204" pitchFamily="34" charset="0"/>
              </a:rPr>
              <a:t>.</a:t>
            </a:r>
            <a:endParaRPr lang="en-US" sz="2000" dirty="0">
              <a:solidFill>
                <a:srgbClr val="DE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D1.1 </a:t>
            </a:r>
            <a:r>
              <a:rPr lang="en-US" sz="3600" dirty="0" smtClean="0"/>
              <a:t>– Different Types of Business Decision</a:t>
            </a:r>
            <a:endParaRPr lang="en-US" sz="3600" dirty="0"/>
          </a:p>
        </p:txBody>
      </p:sp>
      <p:pic>
        <p:nvPicPr>
          <p:cNvPr id="6" name="Picture 2" descr="Image result for example of good questionnaire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 r="4211" b="-765"/>
          <a:stretch/>
        </p:blipFill>
        <p:spPr bwMode="auto">
          <a:xfrm>
            <a:off x="7236296" y="1052736"/>
            <a:ext cx="1584175" cy="137732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mage result for example of good questionnaires"/>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7647" r="29560"/>
          <a:stretch/>
        </p:blipFill>
        <p:spPr bwMode="auto">
          <a:xfrm>
            <a:off x="7237014" y="2564904"/>
            <a:ext cx="1571909" cy="20162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Image result for example of bad  questionnaire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3583" b="4658"/>
          <a:stretch/>
        </p:blipFill>
        <p:spPr bwMode="auto">
          <a:xfrm>
            <a:off x="7236296" y="4725144"/>
            <a:ext cx="1572627" cy="1839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51288"/>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63116"/>
          </a:xfrm>
          <a:prstGeom prst="rect">
            <a:avLst/>
          </a:prstGeom>
        </p:spPr>
        <p:txBody>
          <a:bodyPr wrap="square">
            <a:spAutoFit/>
          </a:bodyPr>
          <a:lstStyle/>
          <a:p>
            <a:pPr>
              <a:spcAft>
                <a:spcPts val="300"/>
              </a:spcAft>
            </a:pPr>
            <a:r>
              <a:rPr lang="en-GB" sz="1200" b="1" dirty="0">
                <a:solidFill>
                  <a:srgbClr val="FF0000"/>
                </a:solidFill>
                <a:latin typeface="Arial" panose="020B0604020202020204" pitchFamily="34" charset="0"/>
                <a:cs typeface="Arial" panose="020B0604020202020204" pitchFamily="34" charset="0"/>
              </a:rPr>
              <a:t>P5.1 – Task 01 - </a:t>
            </a:r>
            <a:r>
              <a:rPr lang="en-GB" sz="1200" dirty="0">
                <a:solidFill>
                  <a:srgbClr val="FF0000"/>
                </a:solidFill>
                <a:latin typeface="Arial" panose="020B0604020202020204" pitchFamily="34" charset="0"/>
                <a:cs typeface="Arial" panose="020B0604020202020204" pitchFamily="34" charset="0"/>
              </a:rPr>
              <a:t>Using either of the two </a:t>
            </a:r>
            <a:r>
              <a:rPr lang="en-GB" sz="1200" dirty="0">
                <a:solidFill>
                  <a:srgbClr val="FF0000"/>
                </a:solidFill>
                <a:latin typeface="Arial" panose="020B0604020202020204" pitchFamily="34" charset="0"/>
                <a:cs typeface="Arial" panose="020B0604020202020204" pitchFamily="34" charset="0"/>
                <a:hlinkClick r:id="rId3" action="ppaction://hlinkfile"/>
              </a:rPr>
              <a:t>Case Studies</a:t>
            </a:r>
            <a:r>
              <a:rPr lang="en-GB" sz="1200" dirty="0">
                <a:solidFill>
                  <a:srgbClr val="FF0000"/>
                </a:solidFill>
                <a:latin typeface="Arial" panose="020B0604020202020204" pitchFamily="34" charset="0"/>
                <a:cs typeface="Arial" panose="020B0604020202020204" pitchFamily="34" charset="0"/>
              </a:rPr>
              <a:t>, Tesco’s or Halfords, define the function and use of Market research.</a:t>
            </a:r>
          </a:p>
          <a:p>
            <a:pPr>
              <a:spcAft>
                <a:spcPts val="300"/>
              </a:spcAft>
            </a:pPr>
            <a:r>
              <a:rPr lang="en-GB" sz="1200" b="1" dirty="0" smtClean="0">
                <a:solidFill>
                  <a:srgbClr val="FF0000"/>
                </a:solidFill>
              </a:rPr>
              <a:t>P5.2 </a:t>
            </a:r>
            <a:r>
              <a:rPr lang="en-GB" sz="1200" b="1" dirty="0">
                <a:solidFill>
                  <a:srgbClr val="FF0000"/>
                </a:solidFill>
              </a:rPr>
              <a:t>– Task 02 – </a:t>
            </a:r>
            <a:r>
              <a:rPr lang="en-GB" sz="1200" dirty="0">
                <a:solidFill>
                  <a:srgbClr val="FF0000"/>
                </a:solidFill>
              </a:rPr>
              <a:t>Define Market Research and what a Market Research proposal is in terms of Customers, Market Understanding, Competitors and Decision Making.</a:t>
            </a:r>
          </a:p>
          <a:p>
            <a:pPr>
              <a:spcAft>
                <a:spcPts val="300"/>
              </a:spcAft>
            </a:pPr>
            <a:r>
              <a:rPr lang="en-GB" sz="1200" b="1" dirty="0" smtClean="0">
                <a:solidFill>
                  <a:srgbClr val="FF0000"/>
                </a:solidFill>
                <a:latin typeface="Arial" panose="020B0604020202020204" pitchFamily="34" charset="0"/>
                <a:cs typeface="Arial" panose="020B0604020202020204" pitchFamily="34" charset="0"/>
              </a:rPr>
              <a:t>P5.2 </a:t>
            </a:r>
            <a:r>
              <a:rPr lang="en-GB" sz="1200" b="1" dirty="0">
                <a:solidFill>
                  <a:srgbClr val="FF0000"/>
                </a:solidFill>
                <a:latin typeface="Arial" panose="020B0604020202020204" pitchFamily="34" charset="0"/>
                <a:cs typeface="Arial" panose="020B0604020202020204" pitchFamily="34" charset="0"/>
              </a:rPr>
              <a:t>– Task 03 – </a:t>
            </a:r>
            <a:r>
              <a:rPr lang="en-GB" sz="1200" dirty="0">
                <a:solidFill>
                  <a:srgbClr val="FF0000"/>
                </a:solidFill>
                <a:latin typeface="Arial" panose="020B0604020202020204" pitchFamily="34" charset="0"/>
                <a:cs typeface="Arial" panose="020B0604020202020204" pitchFamily="34" charset="0"/>
              </a:rPr>
              <a:t>Define Market Research and what a Market Research proposal is in terms of Customers, Market Understanding, Competitors and Decision Making.</a:t>
            </a:r>
          </a:p>
          <a:p>
            <a:pPr marL="0" indent="0">
              <a:spcAft>
                <a:spcPts val="300"/>
              </a:spcAft>
            </a:pPr>
            <a:r>
              <a:rPr lang="en-GB" sz="1200" b="1" dirty="0" smtClean="0">
                <a:solidFill>
                  <a:srgbClr val="FF0000"/>
                </a:solidFill>
                <a:latin typeface="Arial" panose="020B0604020202020204" pitchFamily="34" charset="0"/>
                <a:cs typeface="Arial" panose="020B0604020202020204" pitchFamily="34" charset="0"/>
              </a:rPr>
              <a:t>P5.3 </a:t>
            </a:r>
            <a:r>
              <a:rPr lang="en-GB" sz="1200" b="1" dirty="0">
                <a:solidFill>
                  <a:srgbClr val="FF0000"/>
                </a:solidFill>
                <a:latin typeface="Arial" panose="020B0604020202020204" pitchFamily="34" charset="0"/>
                <a:cs typeface="Arial" panose="020B0604020202020204" pitchFamily="34" charset="0"/>
              </a:rPr>
              <a:t>- Task </a:t>
            </a:r>
            <a:r>
              <a:rPr lang="en-GB" sz="1200" b="1" dirty="0" smtClean="0">
                <a:solidFill>
                  <a:srgbClr val="FF0000"/>
                </a:solidFill>
                <a:latin typeface="Arial" panose="020B0604020202020204" pitchFamily="34" charset="0"/>
                <a:cs typeface="Arial" panose="020B0604020202020204" pitchFamily="34" charset="0"/>
              </a:rPr>
              <a:t>04 </a:t>
            </a:r>
            <a:r>
              <a:rPr lang="en-GB" sz="1200" b="1" dirty="0">
                <a:solidFill>
                  <a:srgbClr val="FF0000"/>
                </a:solidFill>
                <a:latin typeface="Arial" panose="020B0604020202020204" pitchFamily="34" charset="0"/>
                <a:cs typeface="Arial" panose="020B0604020202020204" pitchFamily="34" charset="0"/>
              </a:rPr>
              <a:t>- </a:t>
            </a:r>
            <a:r>
              <a:rPr lang="en-GB" sz="1200" dirty="0">
                <a:solidFill>
                  <a:srgbClr val="FF0000"/>
                </a:solidFill>
                <a:latin typeface="Arial" panose="020B0604020202020204" pitchFamily="34" charset="0"/>
                <a:cs typeface="Arial" panose="020B0604020202020204" pitchFamily="34" charset="0"/>
              </a:rPr>
              <a:t>Describe the different Market Research types and outline the advantages and disadvantages of each.</a:t>
            </a:r>
          </a:p>
          <a:p>
            <a:pPr marL="0" indent="0">
              <a:spcAft>
                <a:spcPts val="300"/>
              </a:spcAft>
            </a:pPr>
            <a:r>
              <a:rPr lang="en-GB" sz="1200" b="1" dirty="0">
                <a:solidFill>
                  <a:srgbClr val="FF0000"/>
                </a:solidFill>
                <a:latin typeface="Arial" panose="020B0604020202020204" pitchFamily="34" charset="0"/>
                <a:cs typeface="Arial" panose="020B0604020202020204" pitchFamily="34" charset="0"/>
              </a:rPr>
              <a:t>P5.3 – Task </a:t>
            </a:r>
            <a:r>
              <a:rPr lang="en-GB" sz="1200" b="1" dirty="0" smtClean="0">
                <a:solidFill>
                  <a:srgbClr val="FF0000"/>
                </a:solidFill>
                <a:latin typeface="Arial" panose="020B0604020202020204" pitchFamily="34" charset="0"/>
                <a:cs typeface="Arial" panose="020B0604020202020204" pitchFamily="34" charset="0"/>
              </a:rPr>
              <a:t>05 </a:t>
            </a:r>
            <a:r>
              <a:rPr lang="en-GB" sz="1200" dirty="0">
                <a:solidFill>
                  <a:srgbClr val="FF0000"/>
                </a:solidFill>
                <a:latin typeface="Arial" panose="020B0604020202020204" pitchFamily="34" charset="0"/>
                <a:cs typeface="Arial" panose="020B0604020202020204" pitchFamily="34" charset="0"/>
              </a:rPr>
              <a:t>– For your chosen company describe the how it can use the different types of research in its marketing plan.</a:t>
            </a:r>
          </a:p>
          <a:p>
            <a:pPr marL="17463">
              <a:buClr>
                <a:srgbClr val="00B050"/>
              </a:buClr>
            </a:pPr>
            <a:r>
              <a:rPr lang="en-GB" sz="1200" b="1" dirty="0" smtClean="0">
                <a:solidFill>
                  <a:srgbClr val="FF0000"/>
                </a:solidFill>
                <a:latin typeface="Arial" panose="020B0604020202020204" pitchFamily="34" charset="0"/>
                <a:cs typeface="Arial" panose="020B0604020202020204" pitchFamily="34" charset="0"/>
              </a:rPr>
              <a:t>P5.3 </a:t>
            </a:r>
            <a:r>
              <a:rPr lang="en-GB" sz="1200" b="1" dirty="0">
                <a:solidFill>
                  <a:srgbClr val="FF0000"/>
                </a:solidFill>
                <a:latin typeface="Arial" panose="020B0604020202020204" pitchFamily="34" charset="0"/>
                <a:cs typeface="Arial" panose="020B0604020202020204" pitchFamily="34" charset="0"/>
              </a:rPr>
              <a:t>– Task </a:t>
            </a:r>
            <a:r>
              <a:rPr lang="en-GB" sz="1200" b="1" dirty="0" smtClean="0">
                <a:solidFill>
                  <a:srgbClr val="FF0000"/>
                </a:solidFill>
                <a:latin typeface="Arial" panose="020B0604020202020204" pitchFamily="34" charset="0"/>
                <a:cs typeface="Arial" panose="020B0604020202020204" pitchFamily="34" charset="0"/>
              </a:rPr>
              <a:t>06 </a:t>
            </a:r>
            <a:r>
              <a:rPr lang="en-GB" sz="1200" b="1" dirty="0">
                <a:solidFill>
                  <a:srgbClr val="FF0000"/>
                </a:solidFill>
                <a:latin typeface="Arial" panose="020B0604020202020204" pitchFamily="34" charset="0"/>
                <a:cs typeface="Arial" panose="020B0604020202020204" pitchFamily="34" charset="0"/>
              </a:rPr>
              <a:t>– </a:t>
            </a:r>
            <a:r>
              <a:rPr lang="en-GB" sz="1200" dirty="0">
                <a:solidFill>
                  <a:srgbClr val="FF0000"/>
                </a:solidFill>
                <a:latin typeface="Arial" panose="020B0604020202020204" pitchFamily="34" charset="0"/>
                <a:cs typeface="Arial" panose="020B0604020202020204" pitchFamily="34" charset="0"/>
              </a:rPr>
              <a:t>Describe how sampling, questionnaires, focus groups and interviews are used as part of a Marketing Plan.</a:t>
            </a:r>
            <a:endParaRPr lang="en-GB" sz="1200" b="1" dirty="0">
              <a:solidFill>
                <a:srgbClr val="FF0000"/>
              </a:solidFill>
              <a:latin typeface="Arial" panose="020B0604020202020204" pitchFamily="34" charset="0"/>
              <a:cs typeface="Arial" panose="020B0604020202020204" pitchFamily="34" charset="0"/>
            </a:endParaRPr>
          </a:p>
          <a:p>
            <a:pPr marL="17463">
              <a:buClr>
                <a:srgbClr val="00B050"/>
              </a:buClr>
            </a:pPr>
            <a:r>
              <a:rPr lang="en-GB" sz="1200" b="1" dirty="0">
                <a:solidFill>
                  <a:srgbClr val="FF0000"/>
                </a:solidFill>
                <a:latin typeface="Arial" panose="020B0604020202020204" pitchFamily="34" charset="0"/>
                <a:cs typeface="Arial" panose="020B0604020202020204" pitchFamily="34" charset="0"/>
              </a:rPr>
              <a:t>P5.3 – Task </a:t>
            </a:r>
            <a:r>
              <a:rPr lang="en-GB" sz="1200" b="1" dirty="0" smtClean="0">
                <a:solidFill>
                  <a:srgbClr val="FF0000"/>
                </a:solidFill>
                <a:latin typeface="Arial" panose="020B0604020202020204" pitchFamily="34" charset="0"/>
                <a:cs typeface="Arial" panose="020B0604020202020204" pitchFamily="34" charset="0"/>
              </a:rPr>
              <a:t>07 </a:t>
            </a:r>
            <a:r>
              <a:rPr lang="en-GB" sz="1200" dirty="0">
                <a:solidFill>
                  <a:srgbClr val="FF0000"/>
                </a:solidFill>
                <a:latin typeface="Arial" panose="020B0604020202020204" pitchFamily="34" charset="0"/>
                <a:cs typeface="Arial" panose="020B0604020202020204" pitchFamily="34" charset="0"/>
              </a:rPr>
              <a:t>– For your chosen company describe the how it can use the sampling, questionnaires, focus groups and interviews for Market Research </a:t>
            </a:r>
            <a:endParaRPr lang="en-GB" sz="1200" dirty="0" smtClean="0">
              <a:solidFill>
                <a:srgbClr val="FF0000"/>
              </a:solidFill>
              <a:latin typeface="Arial" panose="020B0604020202020204" pitchFamily="34" charset="0"/>
              <a:cs typeface="Arial" panose="020B0604020202020204" pitchFamily="34" charset="0"/>
            </a:endParaRPr>
          </a:p>
          <a:p>
            <a:pPr marL="17463">
              <a:buClr>
                <a:srgbClr val="00B050"/>
              </a:buClr>
            </a:pPr>
            <a:r>
              <a:rPr lang="en-GB" sz="1200" b="1" dirty="0" smtClean="0">
                <a:solidFill>
                  <a:srgbClr val="FF0000"/>
                </a:solidFill>
                <a:latin typeface="Arial" panose="020B0604020202020204" pitchFamily="34" charset="0"/>
                <a:cs typeface="Arial" panose="020B0604020202020204" pitchFamily="34" charset="0"/>
              </a:rPr>
              <a:t>P5.4 </a:t>
            </a:r>
            <a:r>
              <a:rPr lang="en-GB" sz="1200" b="1" dirty="0">
                <a:solidFill>
                  <a:srgbClr val="FF0000"/>
                </a:solidFill>
                <a:latin typeface="Arial" panose="020B0604020202020204" pitchFamily="34" charset="0"/>
                <a:cs typeface="Arial" panose="020B0604020202020204" pitchFamily="34" charset="0"/>
              </a:rPr>
              <a:t>– Task </a:t>
            </a:r>
            <a:r>
              <a:rPr lang="en-GB" sz="1200" b="1" dirty="0" smtClean="0">
                <a:solidFill>
                  <a:srgbClr val="FF0000"/>
                </a:solidFill>
                <a:latin typeface="Arial" panose="020B0604020202020204" pitchFamily="34" charset="0"/>
                <a:cs typeface="Arial" panose="020B0604020202020204" pitchFamily="34" charset="0"/>
              </a:rPr>
              <a:t>08 </a:t>
            </a:r>
            <a:r>
              <a:rPr lang="en-GB" sz="1200" b="1" dirty="0">
                <a:solidFill>
                  <a:srgbClr val="FF0000"/>
                </a:solidFill>
                <a:latin typeface="Arial" panose="020B0604020202020204" pitchFamily="34" charset="0"/>
                <a:cs typeface="Arial" panose="020B0604020202020204" pitchFamily="34" charset="0"/>
              </a:rPr>
              <a:t>– </a:t>
            </a:r>
            <a:r>
              <a:rPr lang="en-GB" sz="1200" dirty="0">
                <a:solidFill>
                  <a:srgbClr val="FF0000"/>
                </a:solidFill>
                <a:latin typeface="Arial" panose="020B0604020202020204" pitchFamily="34" charset="0"/>
                <a:cs typeface="Arial" panose="020B0604020202020204" pitchFamily="34" charset="0"/>
              </a:rPr>
              <a:t>Describe and explain how online marketing methods are used as part of a Marketing Plan.</a:t>
            </a:r>
            <a:endParaRPr lang="en-GB" sz="1200" b="1" dirty="0">
              <a:solidFill>
                <a:srgbClr val="FF0000"/>
              </a:solidFill>
              <a:latin typeface="Arial" panose="020B0604020202020204" pitchFamily="34" charset="0"/>
              <a:cs typeface="Arial" panose="020B0604020202020204" pitchFamily="34" charset="0"/>
            </a:endParaRPr>
          </a:p>
          <a:p>
            <a:pPr marL="17463">
              <a:buClr>
                <a:srgbClr val="00B050"/>
              </a:buClr>
            </a:pPr>
            <a:r>
              <a:rPr lang="en-GB" sz="1200" b="1" dirty="0">
                <a:solidFill>
                  <a:srgbClr val="FF0000"/>
                </a:solidFill>
                <a:latin typeface="Arial" panose="020B0604020202020204" pitchFamily="34" charset="0"/>
                <a:cs typeface="Arial" panose="020B0604020202020204" pitchFamily="34" charset="0"/>
              </a:rPr>
              <a:t>P5.4 – Task </a:t>
            </a:r>
            <a:r>
              <a:rPr lang="en-GB" sz="1200" b="1" dirty="0" smtClean="0">
                <a:solidFill>
                  <a:srgbClr val="FF0000"/>
                </a:solidFill>
                <a:latin typeface="Arial" panose="020B0604020202020204" pitchFamily="34" charset="0"/>
                <a:cs typeface="Arial" panose="020B0604020202020204" pitchFamily="34" charset="0"/>
              </a:rPr>
              <a:t>09 </a:t>
            </a:r>
            <a:r>
              <a:rPr lang="en-GB" sz="1200" dirty="0">
                <a:solidFill>
                  <a:srgbClr val="FF0000"/>
                </a:solidFill>
                <a:latin typeface="Arial" panose="020B0604020202020204" pitchFamily="34" charset="0"/>
                <a:cs typeface="Arial" panose="020B0604020202020204" pitchFamily="34" charset="0"/>
              </a:rPr>
              <a:t>– For your chosen company describe the how it can use the online marketing methods to gain product information.</a:t>
            </a:r>
            <a:endParaRPr lang="en-US" sz="1200" dirty="0">
              <a:latin typeface="Arial" panose="020B0604020202020204" pitchFamily="34" charset="0"/>
              <a:cs typeface="Arial" panose="020B0604020202020204" pitchFamily="34" charset="0"/>
            </a:endParaRPr>
          </a:p>
          <a:p>
            <a:pPr marL="14287" indent="0"/>
            <a:r>
              <a:rPr lang="en-GB" sz="1200" b="1" dirty="0">
                <a:solidFill>
                  <a:srgbClr val="FF0000"/>
                </a:solidFill>
                <a:latin typeface="Arial" panose="020B0604020202020204" pitchFamily="34" charset="0"/>
                <a:cs typeface="Arial" panose="020B0604020202020204" pitchFamily="34" charset="0"/>
              </a:rPr>
              <a:t>P5.5 – Task </a:t>
            </a:r>
            <a:r>
              <a:rPr lang="en-GB" sz="1200" b="1" dirty="0" smtClean="0">
                <a:solidFill>
                  <a:srgbClr val="FF0000"/>
                </a:solidFill>
                <a:latin typeface="Arial" panose="020B0604020202020204" pitchFamily="34" charset="0"/>
                <a:cs typeface="Arial" panose="020B0604020202020204" pitchFamily="34" charset="0"/>
              </a:rPr>
              <a:t>10 </a:t>
            </a:r>
            <a:r>
              <a:rPr lang="en-GB" sz="1200" b="1" dirty="0">
                <a:solidFill>
                  <a:srgbClr val="FF0000"/>
                </a:solidFill>
                <a:latin typeface="Arial" panose="020B0604020202020204" pitchFamily="34" charset="0"/>
                <a:cs typeface="Arial" panose="020B0604020202020204" pitchFamily="34" charset="0"/>
              </a:rPr>
              <a:t>–</a:t>
            </a:r>
            <a:r>
              <a:rPr lang="en-GB" sz="1200" dirty="0">
                <a:solidFill>
                  <a:srgbClr val="FF0000"/>
                </a:solidFill>
                <a:latin typeface="Arial" panose="020B0604020202020204" pitchFamily="34" charset="0"/>
                <a:cs typeface="Arial" panose="020B0604020202020204" pitchFamily="34" charset="0"/>
              </a:rPr>
              <a:t> Describe and Explain the different Sampling methods of gaining feedback, for your marketing plan and outline their advantages and disadvantages of each method.</a:t>
            </a:r>
          </a:p>
          <a:p>
            <a:pPr marL="14287" indent="0"/>
            <a:r>
              <a:rPr lang="en-GB" sz="1200" b="1" dirty="0">
                <a:solidFill>
                  <a:srgbClr val="FF0000"/>
                </a:solidFill>
                <a:latin typeface="Arial" panose="020B0604020202020204" pitchFamily="34" charset="0"/>
                <a:cs typeface="Arial" panose="020B0604020202020204" pitchFamily="34" charset="0"/>
              </a:rPr>
              <a:t>M2.1 – Task </a:t>
            </a:r>
            <a:r>
              <a:rPr lang="en-GB" sz="1200" b="1" dirty="0" smtClean="0">
                <a:solidFill>
                  <a:srgbClr val="FF0000"/>
                </a:solidFill>
                <a:latin typeface="Arial" panose="020B0604020202020204" pitchFamily="34" charset="0"/>
                <a:cs typeface="Arial" panose="020B0604020202020204" pitchFamily="34" charset="0"/>
              </a:rPr>
              <a:t>11 </a:t>
            </a:r>
            <a:r>
              <a:rPr lang="en-GB" sz="1200" b="1" dirty="0">
                <a:solidFill>
                  <a:srgbClr val="FF0000"/>
                </a:solidFill>
                <a:latin typeface="Arial" panose="020B0604020202020204" pitchFamily="34" charset="0"/>
                <a:cs typeface="Arial" panose="020B0604020202020204" pitchFamily="34" charset="0"/>
              </a:rPr>
              <a:t>- </a:t>
            </a:r>
            <a:r>
              <a:rPr lang="en-GB" sz="1200" dirty="0">
                <a:solidFill>
                  <a:srgbClr val="FF0000"/>
                </a:solidFill>
                <a:latin typeface="Arial" panose="020B0604020202020204" pitchFamily="34" charset="0"/>
                <a:cs typeface="Arial" panose="020B0604020202020204" pitchFamily="34" charset="0"/>
              </a:rPr>
              <a:t>Justify your choice of sampling feedback method for your game presentation in terms of Verbal, Listening, Written and Questioning techniques that could be used.</a:t>
            </a:r>
          </a:p>
          <a:p>
            <a:pPr marL="14287">
              <a:buClr>
                <a:srgbClr val="00B050"/>
              </a:buClr>
            </a:pPr>
            <a:r>
              <a:rPr lang="en-GB" sz="1200" b="1" dirty="0" smtClean="0">
                <a:solidFill>
                  <a:srgbClr val="FF0000"/>
                </a:solidFill>
                <a:latin typeface="Arial" panose="020B0604020202020204" pitchFamily="34" charset="0"/>
                <a:cs typeface="Arial" panose="020B0604020202020204" pitchFamily="34" charset="0"/>
              </a:rPr>
              <a:t>P5.6 </a:t>
            </a:r>
            <a:r>
              <a:rPr lang="en-GB" sz="1200" b="1" dirty="0">
                <a:solidFill>
                  <a:srgbClr val="FF0000"/>
                </a:solidFill>
                <a:latin typeface="Arial" panose="020B0604020202020204" pitchFamily="34" charset="0"/>
                <a:cs typeface="Arial" panose="020B0604020202020204" pitchFamily="34" charset="0"/>
              </a:rPr>
              <a:t>– Task </a:t>
            </a:r>
            <a:r>
              <a:rPr lang="en-GB" sz="1200" b="1" dirty="0" smtClean="0">
                <a:solidFill>
                  <a:srgbClr val="FF0000"/>
                </a:solidFill>
                <a:latin typeface="Arial" panose="020B0604020202020204" pitchFamily="34" charset="0"/>
                <a:cs typeface="Arial" panose="020B0604020202020204" pitchFamily="34" charset="0"/>
              </a:rPr>
              <a:t>12 </a:t>
            </a:r>
            <a:r>
              <a:rPr lang="en-GB" sz="1200" b="1" dirty="0">
                <a:solidFill>
                  <a:srgbClr val="FF0000"/>
                </a:solidFill>
                <a:latin typeface="Arial" panose="020B0604020202020204" pitchFamily="34" charset="0"/>
                <a:cs typeface="Arial" panose="020B0604020202020204" pitchFamily="34" charset="0"/>
              </a:rPr>
              <a:t>–</a:t>
            </a:r>
            <a:r>
              <a:rPr lang="en-GB" sz="1200" dirty="0">
                <a:solidFill>
                  <a:srgbClr val="FF0000"/>
                </a:solidFill>
                <a:latin typeface="Arial" panose="020B0604020202020204" pitchFamily="34" charset="0"/>
                <a:cs typeface="Arial" panose="020B0604020202020204" pitchFamily="34" charset="0"/>
              </a:rPr>
              <a:t> Describe and Explain the different external sources of marketing information available and explain the advantages and disadvantages of each in generating an effective marketing plan.</a:t>
            </a:r>
          </a:p>
          <a:p>
            <a:pPr marL="14287">
              <a:buClr>
                <a:srgbClr val="00B050"/>
              </a:buClr>
            </a:pPr>
            <a:r>
              <a:rPr lang="en-GB" sz="1200" b="1" dirty="0">
                <a:solidFill>
                  <a:srgbClr val="FF0000"/>
                </a:solidFill>
                <a:latin typeface="Arial" panose="020B0604020202020204" pitchFamily="34" charset="0"/>
                <a:cs typeface="Arial" panose="020B0604020202020204" pitchFamily="34" charset="0"/>
              </a:rPr>
              <a:t>M2.2 – Task </a:t>
            </a:r>
            <a:r>
              <a:rPr lang="en-GB" sz="1200" b="1" dirty="0" smtClean="0">
                <a:solidFill>
                  <a:srgbClr val="FF0000"/>
                </a:solidFill>
                <a:latin typeface="Arial" panose="020B0604020202020204" pitchFamily="34" charset="0"/>
                <a:cs typeface="Arial" panose="020B0604020202020204" pitchFamily="34" charset="0"/>
              </a:rPr>
              <a:t>13 </a:t>
            </a:r>
            <a:r>
              <a:rPr lang="en-GB" sz="1200" b="1" dirty="0">
                <a:solidFill>
                  <a:srgbClr val="FF0000"/>
                </a:solidFill>
                <a:latin typeface="Arial" panose="020B0604020202020204" pitchFamily="34" charset="0"/>
                <a:cs typeface="Arial" panose="020B0604020202020204" pitchFamily="34" charset="0"/>
              </a:rPr>
              <a:t>- </a:t>
            </a:r>
            <a:r>
              <a:rPr lang="en-GB" sz="1200" dirty="0">
                <a:solidFill>
                  <a:srgbClr val="FF0000"/>
                </a:solidFill>
                <a:latin typeface="Arial" panose="020B0604020202020204" pitchFamily="34" charset="0"/>
                <a:cs typeface="Arial" panose="020B0604020202020204" pitchFamily="34" charset="0"/>
              </a:rPr>
              <a:t>Justify your choice of External Marketing research tools in generating your marketing plan.</a:t>
            </a:r>
          </a:p>
          <a:p>
            <a:pPr marL="12700" lvl="1">
              <a:spcAft>
                <a:spcPts val="600"/>
              </a:spcAft>
              <a:buClr>
                <a:srgbClr val="00B050"/>
              </a:buClr>
            </a:pPr>
            <a:r>
              <a:rPr lang="en-US" sz="1200" b="1" dirty="0" smtClean="0">
                <a:solidFill>
                  <a:srgbClr val="DE0000"/>
                </a:solidFill>
              </a:rPr>
              <a:t>P6.1 </a:t>
            </a:r>
            <a:r>
              <a:rPr lang="en-US" sz="1200" b="1" dirty="0">
                <a:solidFill>
                  <a:srgbClr val="DE0000"/>
                </a:solidFill>
              </a:rPr>
              <a:t>– Task </a:t>
            </a:r>
            <a:r>
              <a:rPr lang="en-US" sz="1200" b="1" dirty="0" smtClean="0">
                <a:solidFill>
                  <a:srgbClr val="DE0000"/>
                </a:solidFill>
              </a:rPr>
              <a:t>14 </a:t>
            </a:r>
            <a:r>
              <a:rPr lang="en-US" sz="1200" b="1" dirty="0">
                <a:solidFill>
                  <a:srgbClr val="DE0000"/>
                </a:solidFill>
              </a:rPr>
              <a:t>- </a:t>
            </a:r>
            <a:r>
              <a:rPr lang="en-US" sz="1200" dirty="0">
                <a:solidFill>
                  <a:srgbClr val="DE0000"/>
                </a:solidFill>
              </a:rPr>
              <a:t>Create a Questionnaire for your company on the demands for opening a new shop or broadening the range of products following the above rules using quantitative and qualitative questions, and a range of answering methods.</a:t>
            </a:r>
          </a:p>
          <a:p>
            <a:pPr marL="12700" lvl="1">
              <a:spcAft>
                <a:spcPts val="600"/>
              </a:spcAft>
              <a:buClr>
                <a:srgbClr val="00B050"/>
              </a:buClr>
            </a:pPr>
            <a:r>
              <a:rPr lang="en-US" sz="1200" b="1" dirty="0" smtClean="0">
                <a:solidFill>
                  <a:srgbClr val="DE0000"/>
                </a:solidFill>
              </a:rPr>
              <a:t>P6.2 </a:t>
            </a:r>
            <a:r>
              <a:rPr lang="en-US" sz="1200" b="1" dirty="0">
                <a:solidFill>
                  <a:srgbClr val="DE0000"/>
                </a:solidFill>
              </a:rPr>
              <a:t>– Task </a:t>
            </a:r>
            <a:r>
              <a:rPr lang="en-US" sz="1200" b="1" dirty="0" smtClean="0">
                <a:solidFill>
                  <a:srgbClr val="DE0000"/>
                </a:solidFill>
              </a:rPr>
              <a:t>15 </a:t>
            </a:r>
            <a:r>
              <a:rPr lang="en-US" sz="1200" dirty="0">
                <a:solidFill>
                  <a:srgbClr val="DE0000"/>
                </a:solidFill>
              </a:rPr>
              <a:t>- Carry out and demonstrate market research using Primary and Secondary methods for your company.</a:t>
            </a:r>
          </a:p>
          <a:p>
            <a:pPr marL="12700" lvl="1">
              <a:spcAft>
                <a:spcPts val="600"/>
              </a:spcAft>
              <a:buClr>
                <a:srgbClr val="00B050"/>
              </a:buClr>
            </a:pPr>
            <a:r>
              <a:rPr lang="en-US" sz="1200" b="1" dirty="0" smtClean="0">
                <a:solidFill>
                  <a:srgbClr val="DE0000"/>
                </a:solidFill>
                <a:latin typeface="Arial" panose="020B0604020202020204" pitchFamily="34" charset="0"/>
                <a:cs typeface="Arial" panose="020B0604020202020204" pitchFamily="34" charset="0"/>
              </a:rPr>
              <a:t>M2.3 </a:t>
            </a:r>
            <a:r>
              <a:rPr lang="en-US" sz="1200" b="1" dirty="0">
                <a:solidFill>
                  <a:srgbClr val="DE0000"/>
                </a:solidFill>
                <a:latin typeface="Arial" panose="020B0604020202020204" pitchFamily="34" charset="0"/>
                <a:cs typeface="Arial" panose="020B0604020202020204" pitchFamily="34" charset="0"/>
              </a:rPr>
              <a:t>– Task </a:t>
            </a:r>
            <a:r>
              <a:rPr lang="en-US" sz="1200" b="1" dirty="0" smtClean="0">
                <a:solidFill>
                  <a:srgbClr val="DE0000"/>
                </a:solidFill>
                <a:latin typeface="Arial" panose="020B0604020202020204" pitchFamily="34" charset="0"/>
                <a:cs typeface="Arial" panose="020B0604020202020204" pitchFamily="34" charset="0"/>
              </a:rPr>
              <a:t>16 </a:t>
            </a:r>
            <a:r>
              <a:rPr lang="en-US" sz="1200" dirty="0">
                <a:solidFill>
                  <a:srgbClr val="DE0000"/>
                </a:solidFill>
                <a:latin typeface="Arial" panose="020B0604020202020204" pitchFamily="34" charset="0"/>
                <a:cs typeface="Arial" panose="020B0604020202020204" pitchFamily="34" charset="0"/>
              </a:rPr>
              <a:t>– Using </a:t>
            </a:r>
            <a:r>
              <a:rPr lang="en-US" sz="1200" b="1" dirty="0">
                <a:solidFill>
                  <a:srgbClr val="DE0000"/>
                </a:solidFill>
                <a:latin typeface="Arial" panose="020B0604020202020204" pitchFamily="34" charset="0"/>
                <a:cs typeface="Arial" panose="020B0604020202020204" pitchFamily="34" charset="0"/>
              </a:rPr>
              <a:t>Reasons, Availability </a:t>
            </a:r>
            <a:r>
              <a:rPr lang="en-US" sz="1200" dirty="0">
                <a:solidFill>
                  <a:srgbClr val="DE0000"/>
                </a:solidFill>
                <a:latin typeface="Arial" panose="020B0604020202020204" pitchFamily="34" charset="0"/>
                <a:cs typeface="Arial" panose="020B0604020202020204" pitchFamily="34" charset="0"/>
              </a:rPr>
              <a:t>and </a:t>
            </a:r>
            <a:r>
              <a:rPr lang="en-US" sz="1200" b="1" dirty="0">
                <a:solidFill>
                  <a:srgbClr val="DE0000"/>
                </a:solidFill>
                <a:latin typeface="Arial" panose="020B0604020202020204" pitchFamily="34" charset="0"/>
                <a:cs typeface="Arial" panose="020B0604020202020204" pitchFamily="34" charset="0"/>
              </a:rPr>
              <a:t>Reporting</a:t>
            </a:r>
            <a:r>
              <a:rPr lang="en-US" sz="1200" dirty="0">
                <a:solidFill>
                  <a:srgbClr val="DE0000"/>
                </a:solidFill>
                <a:latin typeface="Arial" panose="020B0604020202020204" pitchFamily="34" charset="0"/>
                <a:cs typeface="Arial" panose="020B0604020202020204" pitchFamily="34" charset="0"/>
              </a:rPr>
              <a:t>, describe and explain the restrictions placed on research methods.</a:t>
            </a:r>
          </a:p>
          <a:p>
            <a:pPr marL="12700" lvl="1">
              <a:spcAft>
                <a:spcPts val="600"/>
              </a:spcAft>
              <a:buClr>
                <a:srgbClr val="00B050"/>
              </a:buClr>
            </a:pPr>
            <a:r>
              <a:rPr lang="en-US" sz="1200" b="1" dirty="0">
                <a:solidFill>
                  <a:srgbClr val="DE0000"/>
                </a:solidFill>
                <a:latin typeface="Arial" panose="020B0604020202020204" pitchFamily="34" charset="0"/>
                <a:cs typeface="Arial" panose="020B0604020202020204" pitchFamily="34" charset="0"/>
              </a:rPr>
              <a:t>M2.3 – Task </a:t>
            </a:r>
            <a:r>
              <a:rPr lang="en-US" sz="1200" b="1" dirty="0" smtClean="0">
                <a:solidFill>
                  <a:srgbClr val="DE0000"/>
                </a:solidFill>
                <a:latin typeface="Arial" panose="020B0604020202020204" pitchFamily="34" charset="0"/>
                <a:cs typeface="Arial" panose="020B0604020202020204" pitchFamily="34" charset="0"/>
              </a:rPr>
              <a:t>17 </a:t>
            </a:r>
            <a:r>
              <a:rPr lang="en-US" sz="1200" dirty="0">
                <a:solidFill>
                  <a:srgbClr val="DE0000"/>
                </a:solidFill>
                <a:latin typeface="Arial" panose="020B0604020202020204" pitchFamily="34" charset="0"/>
                <a:cs typeface="Arial" panose="020B0604020202020204" pitchFamily="34" charset="0"/>
              </a:rPr>
              <a:t>– Using the titles and based on own research, assess the choice of market research </a:t>
            </a:r>
            <a:r>
              <a:rPr lang="en-US" sz="1200" b="1" dirty="0">
                <a:solidFill>
                  <a:srgbClr val="DE0000"/>
                </a:solidFill>
                <a:latin typeface="Arial" panose="020B0604020202020204" pitchFamily="34" charset="0"/>
                <a:cs typeface="Arial" panose="020B0604020202020204" pitchFamily="34" charset="0"/>
              </a:rPr>
              <a:t>method and type </a:t>
            </a:r>
            <a:r>
              <a:rPr lang="en-US" sz="1200" dirty="0">
                <a:solidFill>
                  <a:srgbClr val="DE0000"/>
                </a:solidFill>
                <a:latin typeface="Arial" panose="020B0604020202020204" pitchFamily="34" charset="0"/>
                <a:cs typeface="Arial" panose="020B0604020202020204" pitchFamily="34" charset="0"/>
              </a:rPr>
              <a:t>used, explaining their effectiveness.</a:t>
            </a:r>
          </a:p>
          <a:p>
            <a:pPr marL="12700" lvl="1">
              <a:spcAft>
                <a:spcPts val="600"/>
              </a:spcAft>
              <a:buClr>
                <a:srgbClr val="00B050"/>
              </a:buClr>
            </a:pPr>
            <a:r>
              <a:rPr lang="en-US" sz="1200" b="1" dirty="0" smtClean="0">
                <a:solidFill>
                  <a:srgbClr val="DE0000"/>
                </a:solidFill>
                <a:latin typeface="Arial" panose="020B0604020202020204" pitchFamily="34" charset="0"/>
                <a:cs typeface="Arial" panose="020B0604020202020204" pitchFamily="34" charset="0"/>
              </a:rPr>
              <a:t>D1.1 – Task 18 </a:t>
            </a:r>
            <a:r>
              <a:rPr lang="en-US" sz="1200" dirty="0" smtClean="0">
                <a:solidFill>
                  <a:srgbClr val="DE0000"/>
                </a:solidFill>
                <a:latin typeface="Arial" panose="020B0604020202020204" pitchFamily="34" charset="0"/>
                <a:cs typeface="Arial" panose="020B0604020202020204" pitchFamily="34" charset="0"/>
              </a:rPr>
              <a:t>- </a:t>
            </a:r>
            <a:r>
              <a:rPr lang="en-US" sz="1200" dirty="0">
                <a:solidFill>
                  <a:srgbClr val="DE0000"/>
                </a:solidFill>
                <a:latin typeface="Arial" panose="020B0604020202020204" pitchFamily="34" charset="0"/>
                <a:cs typeface="Arial" panose="020B0604020202020204" pitchFamily="34" charset="0"/>
              </a:rPr>
              <a:t>Justify the choice and sequence of questions used in the market research</a:t>
            </a:r>
            <a:r>
              <a:rPr lang="en-US" sz="1200" dirty="0" smtClean="0">
                <a:solidFill>
                  <a:srgbClr val="DE0000"/>
                </a:solidFill>
                <a:latin typeface="Arial" panose="020B0604020202020204" pitchFamily="34" charset="0"/>
                <a:cs typeface="Arial" panose="020B0604020202020204" pitchFamily="34" charset="0"/>
              </a:rPr>
              <a:t>.</a:t>
            </a:r>
            <a:endParaRPr lang="en-US" sz="1200" dirty="0">
              <a:solidFill>
                <a:srgbClr val="DE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3 </a:t>
            </a:r>
            <a:r>
              <a:rPr lang="en-US" sz="3600" dirty="0" smtClean="0"/>
              <a:t>– </a:t>
            </a:r>
            <a:r>
              <a:rPr lang="en-US" sz="3600" dirty="0" smtClean="0"/>
              <a:t>Assessment Criteria</a:t>
            </a:r>
            <a:endParaRPr lang="en-US" sz="3600" dirty="0"/>
          </a:p>
        </p:txBody>
      </p:sp>
    </p:spTree>
    <p:extLst>
      <p:ext uri="{BB962C8B-B14F-4D97-AF65-F5344CB8AC3E}">
        <p14:creationId xmlns:p14="http://schemas.microsoft.com/office/powerpoint/2010/main" val="395677293"/>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2562230734"/>
              </p:ext>
            </p:extLst>
          </p:nvPr>
        </p:nvGraphicFramePr>
        <p:xfrm>
          <a:off x="251520" y="1052736"/>
          <a:ext cx="8580620" cy="5523736"/>
        </p:xfrm>
        <a:graphic>
          <a:graphicData uri="http://schemas.openxmlformats.org/drawingml/2006/table">
            <a:tbl>
              <a:tblPr firstRow="1" bandRow="1">
                <a:tableStyleId>{5C22544A-7EE6-4342-B048-85BDC9FD1C3A}</a:tableStyleId>
              </a:tblPr>
              <a:tblGrid>
                <a:gridCol w="1296144"/>
                <a:gridCol w="3024336"/>
                <a:gridCol w="2520280"/>
                <a:gridCol w="1739860"/>
              </a:tblGrid>
              <a:tr h="202312">
                <a:tc>
                  <a:txBody>
                    <a:bodyPr/>
                    <a:lstStyle/>
                    <a:p>
                      <a:pPr algn="ctr"/>
                      <a:r>
                        <a:rPr lang="en-US" sz="1100" dirty="0" smtClean="0">
                          <a:latin typeface="Arial" panose="020B0604020202020204" pitchFamily="34" charset="0"/>
                          <a:cs typeface="Arial" panose="020B0604020202020204" pitchFamily="34" charset="0"/>
                        </a:rPr>
                        <a:t>LO</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Pass</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Merit</a:t>
                      </a:r>
                      <a:endParaRPr lang="en-GB" sz="1100" dirty="0">
                        <a:latin typeface="Arial" panose="020B0604020202020204" pitchFamily="34" charset="0"/>
                        <a:cs typeface="Arial" panose="020B0604020202020204" pitchFamily="34" charset="0"/>
                      </a:endParaRPr>
                    </a:p>
                  </a:txBody>
                  <a:tcPr/>
                </a:tc>
                <a:tc>
                  <a:txBody>
                    <a:bodyPr/>
                    <a:lstStyle/>
                    <a:p>
                      <a:pPr algn="ctr"/>
                      <a:r>
                        <a:rPr lang="en-US" sz="1100" dirty="0" smtClean="0">
                          <a:latin typeface="Arial" panose="020B0604020202020204" pitchFamily="34" charset="0"/>
                          <a:cs typeface="Arial" panose="020B0604020202020204" pitchFamily="34" charset="0"/>
                        </a:rPr>
                        <a:t>Distinction</a:t>
                      </a:r>
                      <a:endParaRPr lang="en-GB" sz="1100" dirty="0">
                        <a:latin typeface="Arial" panose="020B0604020202020204" pitchFamily="34" charset="0"/>
                        <a:cs typeface="Arial" panose="020B0604020202020204" pitchFamily="34" charset="0"/>
                      </a:endParaRPr>
                    </a:p>
                  </a:txBody>
                  <a:tcPr/>
                </a:tc>
              </a:tr>
              <a:tr h="259229">
                <a:tc>
                  <a:txBody>
                    <a:bodyPr/>
                    <a:lstStyle/>
                    <a:p>
                      <a:r>
                        <a:rPr kumimoji="0" lang="en-GB" sz="1100" b="0" i="0" u="none" strike="noStrike" kern="1200" baseline="0" dirty="0" smtClean="0">
                          <a:solidFill>
                            <a:schemeClr val="dk1"/>
                          </a:solidFill>
                          <a:latin typeface="Arial" panose="020B0604020202020204" pitchFamily="34" charset="0"/>
                          <a:ea typeface="+mn-ea"/>
                          <a:cs typeface="Arial" panose="020B0604020202020204" pitchFamily="34" charset="0"/>
                        </a:rPr>
                        <a:t>The learner will: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The assessment criteria are the Pass requirements for this unit.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Merit the evidence must show that the candidate is able to:</a:t>
                      </a: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Distinction , the candidate is able to:</a:t>
                      </a:r>
                    </a:p>
                  </a:txBody>
                  <a:tcPr/>
                </a:tc>
              </a:tr>
              <a:tr h="27506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role of marketing in businesses.</a:t>
                      </a:r>
                    </a:p>
                    <a:p>
                      <a:endPar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role of the marketing function in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r>
              <a:tr h="509776">
                <a:tc vMerge="1">
                  <a:txBody>
                    <a:bodyPr/>
                    <a:lstStyle/>
                    <a:p>
                      <a:endParaRPr lang="en-GB"/>
                    </a:p>
                  </a:txBody>
                  <a:tcPr/>
                </a:tc>
                <a:tc>
                  <a:txBody>
                    <a:bodyPr/>
                    <a:lstStyle/>
                    <a:p>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P2: Describe how carrying out market analysis can benefit a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r>
              <a:tr h="41868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businesses measure the impact of their marketing, using at least two contrasting businesses.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impact of a particular marketing campaign run by a specific business.</a:t>
                      </a:r>
                    </a:p>
                  </a:txBody>
                  <a:tcPr/>
                </a:tc>
                <a:tc>
                  <a:txBody>
                    <a:bodyPr/>
                    <a:lstStyle/>
                    <a:p>
                      <a:endParaRPr lang="en-GB" sz="110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2. Know the constraints on marketing.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constraints on marketing for a specific business.</a:t>
                      </a: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r>
              <a:tr h="58064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3. Be able to carry out market research for business opportunities.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P5: Select market research method, type and tools for a market research proposal and give reasons for the choice.</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M2: Based on own research, assess the choice of market research </a:t>
                      </a:r>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method and type </a:t>
                      </a: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used, explaining their effectiveness.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D1: Justify the choice and sequence of questions used in the market research.</a:t>
                      </a:r>
                    </a:p>
                  </a:txBody>
                  <a:tcPr>
                    <a:solidFill>
                      <a:srgbClr val="FFC000"/>
                    </a:solidFill>
                  </a:tcPr>
                </a:tc>
              </a:tr>
              <a:tr h="4552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P6: Conduct primary and secondary research to identify business opportunities for a specific business.</a:t>
                      </a:r>
                    </a:p>
                  </a:txBody>
                  <a:tcPr>
                    <a:solidFill>
                      <a:srgbClr val="FFC000"/>
                    </a:solidFill>
                  </a:tcPr>
                </a:tc>
                <a:tc>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100" dirty="0">
                        <a:latin typeface="Arial" panose="020B0604020202020204" pitchFamily="34" charset="0"/>
                        <a:cs typeface="Arial" panose="020B0604020202020204" pitchFamily="34" charset="0"/>
                      </a:endParaRPr>
                    </a:p>
                  </a:txBody>
                  <a:tcPr>
                    <a:solidFill>
                      <a:srgbClr val="FFC000"/>
                    </a:solidFill>
                  </a:tcPr>
                </a:tc>
              </a:tr>
              <a:tr h="402336">
                <a:tc rowSpan="2">
                  <a:txBody>
                    <a:bodyPr/>
                    <a:lstStyle/>
                    <a:p>
                      <a:r>
                        <a:rPr kumimoji="0" lang="en-US" sz="1100" b="1" i="0" u="none" strike="noStrike" kern="1200" baseline="0" dirty="0" smtClean="0">
                          <a:solidFill>
                            <a:schemeClr val="dk1"/>
                          </a:solidFill>
                          <a:latin typeface="Arial" panose="020B0604020202020204" pitchFamily="34" charset="0"/>
                          <a:ea typeface="+mn-ea"/>
                          <a:cs typeface="Arial" panose="020B0604020202020204" pitchFamily="34" charset="0"/>
                        </a:rPr>
                        <a:t>4. Be able to validate and present market research findings.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P7: Assess the validity of market research findings for a specific business opportunity against its market research proposal.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M3: Based on assessment of own market research findings recommend improvements or additional market research requirements.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D2: Recommend and justify marketing decisions that the business could take.</a:t>
                      </a:r>
                    </a:p>
                  </a:txBody>
                  <a:tcPr/>
                </a:tc>
              </a:tr>
              <a:tr h="402336">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baseline="0" dirty="0" smtClean="0">
                          <a:solidFill>
                            <a:schemeClr val="dk1"/>
                          </a:solidFill>
                          <a:latin typeface="Arial" panose="020B0604020202020204" pitchFamily="34" charset="0"/>
                          <a:ea typeface="+mn-ea"/>
                          <a:cs typeface="Arial" panose="020B0604020202020204" pitchFamily="34" charset="0"/>
                        </a:rPr>
                        <a:t>P8: Present market research findings in an appropriate format for the data obtained and audience.</a:t>
                      </a:r>
                    </a:p>
                  </a:txBody>
                  <a:tcPr/>
                </a:tc>
                <a:tc>
                  <a:txBody>
                    <a:bodyPr/>
                    <a:lstStyle/>
                    <a:p>
                      <a:endParaRPr lang="en-GB" sz="1100" dirty="0">
                        <a:latin typeface="Arial" panose="020B0604020202020204" pitchFamily="34" charset="0"/>
                        <a:cs typeface="Arial" panose="020B0604020202020204" pitchFamily="34" charset="0"/>
                      </a:endParaRPr>
                    </a:p>
                  </a:txBody>
                  <a:tcPr/>
                </a:tc>
                <a:tc>
                  <a:txBody>
                    <a:bodyPr/>
                    <a:lstStyle/>
                    <a:p>
                      <a:endParaRPr lang="en-GB" sz="11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81138104"/>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t>P5.1 - </a:t>
            </a:r>
            <a:r>
              <a:rPr lang="en-US" sz="2800" dirty="0" smtClean="0"/>
              <a:t>The </a:t>
            </a:r>
            <a:r>
              <a:rPr lang="en-US" sz="2800" dirty="0"/>
              <a:t>purpose of market research</a:t>
            </a:r>
            <a:endParaRPr lang="en-US" sz="2800" b="1" dirty="0"/>
          </a:p>
        </p:txBody>
      </p:sp>
      <p:sp>
        <p:nvSpPr>
          <p:cNvPr id="3" name="Content Placeholder 2"/>
          <p:cNvSpPr>
            <a:spLocks noGrp="1"/>
          </p:cNvSpPr>
          <p:nvPr>
            <p:ph idx="4294967295"/>
          </p:nvPr>
        </p:nvSpPr>
        <p:spPr>
          <a:xfrm>
            <a:off x="251520" y="1052736"/>
            <a:ext cx="8533705" cy="4929188"/>
          </a:xfrm>
        </p:spPr>
        <p:txBody>
          <a:bodyPr>
            <a:noAutofit/>
          </a:bodyPr>
          <a:lstStyle/>
          <a:p>
            <a:r>
              <a:rPr lang="en-GB" sz="1720" b="1" dirty="0" smtClean="0">
                <a:latin typeface="Arial" panose="020B0604020202020204" pitchFamily="34" charset="0"/>
                <a:cs typeface="Arial" panose="020B0604020202020204" pitchFamily="34" charset="0"/>
              </a:rPr>
              <a:t>Definition </a:t>
            </a:r>
            <a:r>
              <a:rPr lang="en-GB" sz="1720" b="1" dirty="0">
                <a:latin typeface="Arial" panose="020B0604020202020204" pitchFamily="34" charset="0"/>
                <a:cs typeface="Arial" panose="020B0604020202020204" pitchFamily="34" charset="0"/>
              </a:rPr>
              <a:t>and use of marketing </a:t>
            </a:r>
            <a:r>
              <a:rPr lang="en-GB" sz="1720" b="1" dirty="0" smtClean="0">
                <a:latin typeface="Arial" panose="020B0604020202020204" pitchFamily="34" charset="0"/>
                <a:cs typeface="Arial" panose="020B0604020202020204" pitchFamily="34" charset="0"/>
              </a:rPr>
              <a:t>research </a:t>
            </a:r>
            <a:r>
              <a:rPr lang="en-GB" sz="1720" dirty="0" smtClean="0">
                <a:latin typeface="Arial" panose="020B0604020202020204" pitchFamily="34" charset="0"/>
                <a:cs typeface="Arial" panose="020B0604020202020204" pitchFamily="34" charset="0"/>
              </a:rPr>
              <a:t>– Why do market research, why is there a need to know what the customer wants or to prepare for change. There are a lot of definitions on what Market research is and its importance, what is achieved, what companies do with the results, how they manage the change that comes from implementing a marketing plan based on market research.</a:t>
            </a:r>
          </a:p>
          <a:p>
            <a:pPr marL="109728" indent="0">
              <a:buNone/>
            </a:pPr>
            <a:r>
              <a:rPr lang="en-GB" sz="1720" b="1" dirty="0" smtClean="0">
                <a:solidFill>
                  <a:srgbClr val="FF0000"/>
                </a:solidFill>
                <a:latin typeface="Arial" panose="020B0604020202020204" pitchFamily="34" charset="0"/>
                <a:cs typeface="Arial" panose="020B0604020202020204" pitchFamily="34" charset="0"/>
              </a:rPr>
              <a:t>P5.1 – Task 01 - </a:t>
            </a:r>
            <a:r>
              <a:rPr lang="en-GB" sz="1720" dirty="0" smtClean="0">
                <a:solidFill>
                  <a:srgbClr val="FF0000"/>
                </a:solidFill>
                <a:latin typeface="Arial" panose="020B0604020202020204" pitchFamily="34" charset="0"/>
                <a:cs typeface="Arial" panose="020B0604020202020204" pitchFamily="34" charset="0"/>
              </a:rPr>
              <a:t>Using either of the two </a:t>
            </a:r>
            <a:r>
              <a:rPr lang="en-GB" sz="1720" dirty="0" smtClean="0">
                <a:solidFill>
                  <a:srgbClr val="FF0000"/>
                </a:solidFill>
                <a:latin typeface="Arial" panose="020B0604020202020204" pitchFamily="34" charset="0"/>
                <a:cs typeface="Arial" panose="020B0604020202020204" pitchFamily="34" charset="0"/>
                <a:hlinkClick r:id="rId3" action="ppaction://hlinkfile"/>
              </a:rPr>
              <a:t>Case Studies</a:t>
            </a:r>
            <a:r>
              <a:rPr lang="en-GB" sz="1720" dirty="0" smtClean="0">
                <a:solidFill>
                  <a:srgbClr val="FF0000"/>
                </a:solidFill>
                <a:latin typeface="Arial" panose="020B0604020202020204" pitchFamily="34" charset="0"/>
                <a:cs typeface="Arial" panose="020B0604020202020204" pitchFamily="34" charset="0"/>
              </a:rPr>
              <a:t>, Tesco’s or Halfords, define the function and use of Market research.</a:t>
            </a:r>
          </a:p>
          <a:p>
            <a:r>
              <a:rPr lang="en-GB" sz="1720" dirty="0" smtClean="0">
                <a:latin typeface="Arial" panose="020B0604020202020204" pitchFamily="34" charset="0"/>
                <a:cs typeface="Arial" panose="020B0604020202020204" pitchFamily="34" charset="0"/>
              </a:rPr>
              <a:t>For Tesco’s answer the following questions:</a:t>
            </a:r>
          </a:p>
          <a:p>
            <a:pPr marL="566738" lvl="0" indent="-204788">
              <a:buFont typeface="+mj-lt"/>
              <a:buAutoNum type="arabicPeriod"/>
            </a:pPr>
            <a:r>
              <a:rPr lang="en-GB" sz="1720" dirty="0">
                <a:latin typeface="Arial" panose="020B0604020202020204" pitchFamily="34" charset="0"/>
                <a:cs typeface="Arial" panose="020B0604020202020204" pitchFamily="34" charset="0"/>
              </a:rPr>
              <a:t>Analyse why Tesco has chosen to focus on small, local stores in Japan and the USA rather than on larger stores.</a:t>
            </a:r>
          </a:p>
          <a:p>
            <a:pPr marL="566738" lvl="0" indent="-204788">
              <a:buFont typeface="+mj-lt"/>
              <a:buAutoNum type="arabicPeriod"/>
            </a:pPr>
            <a:r>
              <a:rPr lang="en-GB" sz="1720" dirty="0">
                <a:latin typeface="Arial" panose="020B0604020202020204" pitchFamily="34" charset="0"/>
                <a:cs typeface="Arial" panose="020B0604020202020204" pitchFamily="34" charset="0"/>
              </a:rPr>
              <a:t>Analyse internal factors that might have influenced Tesco’s marketing objectives.</a:t>
            </a:r>
          </a:p>
          <a:p>
            <a:pPr marL="566738" lvl="0" indent="-204788">
              <a:buFont typeface="+mj-lt"/>
              <a:buAutoNum type="arabicPeriod"/>
            </a:pPr>
            <a:r>
              <a:rPr lang="en-GB" sz="1720" dirty="0">
                <a:latin typeface="Arial" panose="020B0604020202020204" pitchFamily="34" charset="0"/>
                <a:cs typeface="Arial" panose="020B0604020202020204" pitchFamily="34" charset="0"/>
              </a:rPr>
              <a:t>Examine factors that might cause Tesco to change its marketing objectives suddenly, such as its decision to enter the US market.</a:t>
            </a:r>
          </a:p>
          <a:p>
            <a:r>
              <a:rPr lang="en-GB" sz="1720" dirty="0" smtClean="0">
                <a:latin typeface="Arial" panose="020B0604020202020204" pitchFamily="34" charset="0"/>
                <a:cs typeface="Arial" panose="020B0604020202020204" pitchFamily="34" charset="0"/>
              </a:rPr>
              <a:t>For Halfords answer the following questions:</a:t>
            </a:r>
          </a:p>
          <a:p>
            <a:pPr marL="566738" lvl="0" indent="-204788">
              <a:buFont typeface="+mj-lt"/>
              <a:buAutoNum type="arabicPeriod"/>
            </a:pPr>
            <a:r>
              <a:rPr lang="en-GB" sz="1720" dirty="0">
                <a:latin typeface="Arial" panose="020B0604020202020204" pitchFamily="34" charset="0"/>
                <a:cs typeface="Arial" panose="020B0604020202020204" pitchFamily="34" charset="0"/>
              </a:rPr>
              <a:t>Analyse why it might not necessarily be beneficial for Halfords to have set marketing objectives that were all achieved with relative ease.</a:t>
            </a:r>
          </a:p>
          <a:p>
            <a:pPr marL="566738" lvl="0" indent="-204788">
              <a:buFont typeface="+mj-lt"/>
              <a:buAutoNum type="arabicPeriod"/>
            </a:pPr>
            <a:r>
              <a:rPr lang="en-GB" sz="1720" dirty="0">
                <a:latin typeface="Arial" panose="020B0604020202020204" pitchFamily="34" charset="0"/>
                <a:cs typeface="Arial" panose="020B0604020202020204" pitchFamily="34" charset="0"/>
              </a:rPr>
              <a:t>Identify two possible corporate objectives that might have led to Halfords’ marketing objectives. Explain your reasoning</a:t>
            </a:r>
            <a:r>
              <a:rPr lang="en-GB" sz="1720" dirty="0" smtClean="0">
                <a:latin typeface="Arial" panose="020B0604020202020204" pitchFamily="34" charset="0"/>
                <a:cs typeface="Arial" panose="020B0604020202020204" pitchFamily="34" charset="0"/>
              </a:rPr>
              <a:t>.</a:t>
            </a:r>
            <a:endParaRPr lang="en-GB" sz="172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5744146"/>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53197</TotalTime>
  <Words>10975</Words>
  <Application>Microsoft Office PowerPoint</Application>
  <PresentationFormat>On-screen Show (4:3)</PresentationFormat>
  <Paragraphs>625</Paragraphs>
  <Slides>54</Slides>
  <Notes>37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Courier New</vt:lpstr>
      <vt:lpstr>Lucida Sans Unicode</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01 – Learning Outcome (LO) Weightings</vt:lpstr>
      <vt:lpstr>Assessment Criteria</vt:lpstr>
      <vt:lpstr>P5.1 - The purpose of market research</vt:lpstr>
      <vt:lpstr>P5.2 – Market Research and Planning – Definition and Use</vt:lpstr>
      <vt:lpstr>P5.2 – Market Research and Planning – Definition and Use</vt:lpstr>
      <vt:lpstr>P5.2 – Market Research and Planning – Definition and Use</vt:lpstr>
      <vt:lpstr>P5.2 – Market Research Proposal – Definition and Use</vt:lpstr>
      <vt:lpstr>P5.2 – Market Research Proposal – Definition and Use</vt:lpstr>
      <vt:lpstr>P5.3 – Market Research and Planning – Types - Internal</vt:lpstr>
      <vt:lpstr>P5.3 – Market Research and Planning – Types - Internal</vt:lpstr>
      <vt:lpstr>P5.3 – Market Research and Planning – Types - External</vt:lpstr>
      <vt:lpstr>P5.3 – Market Research and Planning – Types - External</vt:lpstr>
      <vt:lpstr>P5.3 – Market Research and Planning – Types - Secondary</vt:lpstr>
      <vt:lpstr>P5.3 – Market Research and Planning – Types - Secondary</vt:lpstr>
      <vt:lpstr>P5.3 – Market Research and Planning – Types - Primary</vt:lpstr>
      <vt:lpstr>P5.3 – Market Research and Planning – Types - Primary</vt:lpstr>
      <vt:lpstr>P5.3 – Market Research and Planning – Types – Qualitative</vt:lpstr>
      <vt:lpstr>P5.3 – Market Research and Planning – Types – Qualitative</vt:lpstr>
      <vt:lpstr>P5.3 – Market Research and Planning – Types – Quantitative</vt:lpstr>
      <vt:lpstr>P5.3 – Market Research and Planning – Types – Quantitative</vt:lpstr>
      <vt:lpstr>P5.3 - Tools used to carry out Primary Market Research </vt:lpstr>
      <vt:lpstr>P5.3 - Tools used to carry out Primary Market Research </vt:lpstr>
      <vt:lpstr>P5.3 - Tools used to carry out Primary Market Research </vt:lpstr>
      <vt:lpstr>P5.3 - Tools used to carry out Primary Market Research </vt:lpstr>
      <vt:lpstr>P5.3 - Tools used to carry out Primary Market Research </vt:lpstr>
      <vt:lpstr>P5.4 – Technology Based Market Research </vt:lpstr>
      <vt:lpstr>P5.4 – Technology Based Market Research </vt:lpstr>
      <vt:lpstr>P5.4 – Technology Based Market Research </vt:lpstr>
      <vt:lpstr>P5.4 – Technology Based Market Research </vt:lpstr>
      <vt:lpstr>P5.4 – Technology Based Market Research </vt:lpstr>
      <vt:lpstr>P5.4 – Technology Based Market Research </vt:lpstr>
      <vt:lpstr>5.5 – Non-Probability Sampling</vt:lpstr>
      <vt:lpstr>5.5 – Non-Probability Sampling</vt:lpstr>
      <vt:lpstr>5.5 – Non-Probability Sampling</vt:lpstr>
      <vt:lpstr>5.5 – Non-Probability Sampling</vt:lpstr>
      <vt:lpstr>5.5 – Non-Probability Sampling - Convenience</vt:lpstr>
      <vt:lpstr>5.5 – Non-Probability Sampling</vt:lpstr>
      <vt:lpstr>P5.6 - Sources for Secondary Market Research - External</vt:lpstr>
      <vt:lpstr>P5.6 - Sources for Secondary Market Research - External</vt:lpstr>
      <vt:lpstr>P5.6 - Sources for Secondary Market Research - External</vt:lpstr>
      <vt:lpstr>P6.1 - How to carry out Market Research using Primary and Secondary Methods</vt:lpstr>
      <vt:lpstr>P6.1 - How to carry out Market Research using Primary and Secondary Methods</vt:lpstr>
      <vt:lpstr>P6.2 - How to carry out Market Research using Primary and Secondary Methods</vt:lpstr>
      <vt:lpstr>M2.1 - Factors that influence the choice of Market Research Methods</vt:lpstr>
      <vt:lpstr>M2.1 - Factors that influence the choice of Market Research Methods</vt:lpstr>
      <vt:lpstr>M2.3 - Factors that influence the choice of Market Research Methods</vt:lpstr>
      <vt:lpstr>D1.1 – Different Types of Business Decision</vt:lpstr>
      <vt:lpstr>3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LO3 - Be able to Carry Out Market Research for Business Opportunities</dc:title>
  <dc:subject>eBusiness</dc:subject>
  <dc:creator>Enderoth</dc:creator>
  <cp:lastModifiedBy>Stephen Rafferty</cp:lastModifiedBy>
  <cp:revision>1708</cp:revision>
  <cp:lastPrinted>2014-01-22T18:25:48Z</cp:lastPrinted>
  <dcterms:created xsi:type="dcterms:W3CDTF">2008-03-12T11:01:44Z</dcterms:created>
  <dcterms:modified xsi:type="dcterms:W3CDTF">2017-07-14T09:38:47Z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